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90" r:id="rId5"/>
  </p:sldMasterIdLst>
  <p:notesMasterIdLst>
    <p:notesMasterId r:id="rId41"/>
  </p:notesMasterIdLst>
  <p:sldIdLst>
    <p:sldId id="257" r:id="rId6"/>
    <p:sldId id="293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3" r:id="rId19"/>
    <p:sldId id="270" r:id="rId20"/>
    <p:sldId id="271" r:id="rId21"/>
    <p:sldId id="274" r:id="rId22"/>
    <p:sldId id="272" r:id="rId23"/>
    <p:sldId id="258" r:id="rId24"/>
    <p:sldId id="276" r:id="rId25"/>
    <p:sldId id="275" r:id="rId26"/>
    <p:sldId id="277" r:id="rId27"/>
    <p:sldId id="278" r:id="rId28"/>
    <p:sldId id="279" r:id="rId29"/>
    <p:sldId id="280" r:id="rId30"/>
    <p:sldId id="281" r:id="rId31"/>
    <p:sldId id="285" r:id="rId32"/>
    <p:sldId id="282" r:id="rId33"/>
    <p:sldId id="283" r:id="rId34"/>
    <p:sldId id="292" r:id="rId35"/>
    <p:sldId id="286" r:id="rId36"/>
    <p:sldId id="287" r:id="rId37"/>
    <p:sldId id="288" r:id="rId38"/>
    <p:sldId id="289" r:id="rId39"/>
    <p:sldId id="290" r:id="rId40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BA59"/>
    <a:srgbClr val="4DB6D7"/>
    <a:srgbClr val="4DBFB8"/>
    <a:srgbClr val="E58271"/>
    <a:srgbClr val="916D5F"/>
    <a:srgbClr val="C26D9F"/>
    <a:srgbClr val="DAF5FE"/>
    <a:srgbClr val="F9DEDA"/>
    <a:srgbClr val="F1DDB5"/>
    <a:srgbClr val="F7EA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/>
    <p:restoredTop sz="86678"/>
  </p:normalViewPr>
  <p:slideViewPr>
    <p:cSldViewPr snapToGrid="0">
      <p:cViewPr varScale="1">
        <p:scale>
          <a:sx n="71" d="100"/>
          <a:sy n="71" d="100"/>
        </p:scale>
        <p:origin x="110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1BBAFD-6AF9-D345-B07C-AD20B6AF8665}" type="datetimeFigureOut">
              <a:rPr lang="da-DK" smtClean="0"/>
              <a:t>25-09-2025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B5263C-E9A2-954E-B313-53BA8B0702B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26737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Velkommen og Præsentation </a:t>
            </a:r>
          </a:p>
          <a:p>
            <a:endParaRPr lang="da-DK" dirty="0"/>
          </a:p>
          <a:p>
            <a:pPr marL="0" indent="0">
              <a:buNone/>
            </a:pPr>
            <a:r>
              <a:rPr lang="da-DK" b="1" dirty="0"/>
              <a:t>Dagens program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Velkommen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Præsentation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Tavshedspligt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En god gruppe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5263C-E9A2-954E-B313-53BA8B0702BF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023281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Fysisk afhængighed af nikotin</a:t>
            </a:r>
          </a:p>
          <a:p>
            <a:endParaRPr lang="da-DK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Start på nikotin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Etableret afhængighed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Nikotinstop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Abstinensperiode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Fri af nikotin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5263C-E9A2-954E-B313-53BA8B0702BF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79553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b="1" dirty="0"/>
              <a:t>Nikotinens virkning i hjernen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5263C-E9A2-954E-B313-53BA8B0702BF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688230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b="1" dirty="0"/>
              <a:t>2. mødegang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5263C-E9A2-954E-B313-53BA8B0702BF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272662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Velkommen</a:t>
            </a:r>
          </a:p>
          <a:p>
            <a:endParaRPr lang="da-DK" dirty="0"/>
          </a:p>
          <a:p>
            <a:pPr marL="0" indent="0">
              <a:buNone/>
            </a:pPr>
            <a:r>
              <a:rPr lang="da-DK" b="1" dirty="0"/>
              <a:t>Dagens program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Runde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Fakta om afhængighed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Medicinsk nikotin og stopmedicin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Planlæg de første dage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5263C-E9A2-954E-B313-53BA8B0702BF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43704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Fakta om afhængighed</a:t>
            </a:r>
          </a:p>
          <a:p>
            <a:endParaRPr lang="da-DK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Biologisk afhængighed gør, at du   reagerer med abstinenser, når receptorerne i hjernen ikke får nikotin.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Psykologisk afhængighed gør at følelser som fx. glæde, sorg og vrede kan udløse nikotintrang.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Ved social afhængighed kan du  få nikotintrang, når du er sammen med andre rygere eller brugere af nikotin.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5263C-E9A2-954E-B313-53BA8B0702BF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217260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Skyld og skam</a:t>
            </a:r>
          </a:p>
          <a:p>
            <a:endParaRPr lang="da-DK" dirty="0"/>
          </a:p>
          <a:p>
            <a:pPr marL="0" indent="0">
              <a:buNone/>
            </a:pPr>
            <a:r>
              <a:rPr lang="da-DK" dirty="0"/>
              <a:t>At være ryger eller bruge nikotin kan være forbundet med skyld, skam og manglende respekt.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Hvordan kan jeg sige, at der ikke må ryges i mit hjem?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Hvordan håndterer jeg at være stoppet med at ryge eller bruge nikotin i situationer, hvor det kan være respektløst at sige ”nej tak” til en cigaret eller vandpibe?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Hvor kan jeg hente støtte til mit stop, hvis jeg har røget eller brugt nikotin i hemmelighed?  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5263C-E9A2-954E-B313-53BA8B0702BF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665825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Medicinsk nikotin og stopmedicin</a:t>
            </a:r>
          </a:p>
          <a:p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Der er 5 gange større chance for at stoppe, hvis du får rådgivning, støtte og bruger medicinsk nikotin eller stopmedicin.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5263C-E9A2-954E-B313-53BA8B0702BF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089812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EED48-7EE3-F7B4-B013-0F5C29619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FA8B29C3-A226-7AD8-7F57-1EA0308223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FCA158D6-5F25-26AA-E81C-FCF804F846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b="1" dirty="0"/>
              <a:t>3. mødegang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6F5E64D-8C66-09FB-A1C5-3665C038A1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5263C-E9A2-954E-B313-53BA8B0702BF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502621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Velkommen</a:t>
            </a:r>
          </a:p>
          <a:p>
            <a:endParaRPr lang="da-DK" dirty="0"/>
          </a:p>
          <a:p>
            <a:pPr marL="0" indent="0">
              <a:buNone/>
            </a:pPr>
            <a:r>
              <a:rPr lang="da-DK" b="1" dirty="0"/>
              <a:t>Dagens program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Runde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Abstinenser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Hjælp og støtte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5263C-E9A2-954E-B313-53BA8B0702BF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315407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Abstinenser</a:t>
            </a:r>
          </a:p>
          <a:p>
            <a:endParaRPr lang="da-DK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Hvilke abstinenser har du haft eller mærket?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Hvordan tackler du bedst situationer med abstinenser?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5263C-E9A2-954E-B313-53BA8B0702BF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7338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811C64-6060-ECA1-7E9E-E84D163ED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4713B6FB-8CE1-C978-7486-ECB341E9E4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AD43A74C-3E94-48A6-FA8F-EFA80FC911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Velkommen og Præsentation </a:t>
            </a:r>
          </a:p>
          <a:p>
            <a:endParaRPr lang="da-DK" dirty="0"/>
          </a:p>
          <a:p>
            <a:pPr marL="0" indent="0">
              <a:buNone/>
            </a:pPr>
            <a:r>
              <a:rPr lang="da-DK" b="1" dirty="0"/>
              <a:t>Dagens program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Velkommen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Præsentation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Tavshedspligt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En god gruppe 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39DE8B8-098B-29D6-EB02-C8E883B149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5263C-E9A2-954E-B313-53BA8B0702BF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266539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Hjælp og støtte</a:t>
            </a:r>
          </a:p>
          <a:p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”Hvem kan hjælpe og støtte dig til at sige ”nej tak” til cigaretter eller nikotin”?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5263C-E9A2-954E-B313-53BA8B0702BF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66991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EDDAC-B1B4-893C-19B3-21819146D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5066C1C5-2192-AD2B-17C8-CD1BE57E7B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833574FD-CD8C-D943-FC4F-84E636878E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b="1" dirty="0"/>
              <a:t>4. mødegang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A726BDC-17DB-930D-6BC1-7AE414B980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5263C-E9A2-954E-B313-53BA8B0702BF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47026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Velkommen</a:t>
            </a:r>
          </a:p>
          <a:p>
            <a:endParaRPr lang="da-DK" dirty="0"/>
          </a:p>
          <a:p>
            <a:pPr marL="0" indent="0">
              <a:buNone/>
            </a:pPr>
            <a:r>
              <a:rPr lang="da-DK" b="1" dirty="0"/>
              <a:t>Dagens program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Runde siden sidst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Rundt om det gode liv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Nikotinstop og følelser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5263C-E9A2-954E-B313-53BA8B0702BF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583946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Rundt om det gode liv</a:t>
            </a:r>
          </a:p>
          <a:p>
            <a:endParaRPr lang="da-DK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dirty="0"/>
              <a:t>Hvad er et godt liv for dig?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5263C-E9A2-954E-B313-53BA8B0702BF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580750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Nikotinstop og følelser</a:t>
            </a:r>
          </a:p>
          <a:p>
            <a:endParaRPr lang="da-DK" dirty="0"/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da-DK" dirty="0"/>
              <a:t>I hvilke situationer kan det være særligt svært at undvære cigaretter eller nikotin? 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da-DK" dirty="0"/>
              <a:t>Hvad kan være en hjælpende og konstruktiv måde at håndtere svære følelser på uden at ryge eller bruge nikotin? 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5263C-E9A2-954E-B313-53BA8B0702BF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462409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Nikotin og fællesskaber</a:t>
            </a:r>
          </a:p>
          <a:p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Cigaretter og nikotin indgår i mange sociale sammenhænge og fællesskaber.  Hvordan kan jeg undgå at ”komme til at ryge eller tage nikotin”?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5263C-E9A2-954E-B313-53BA8B0702BF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5409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4D65E-699F-4E9C-8A02-F24242941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544CC20-4392-AC2D-4DC3-E088BE569F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2AD12A34-02CC-1201-61FA-882491A9C9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b="1" dirty="0"/>
              <a:t>5. mødegang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DE25F74-C5DA-FA02-A44E-AF4F1CC9C7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5263C-E9A2-954E-B313-53BA8B0702BF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305728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Velkommen</a:t>
            </a:r>
          </a:p>
          <a:p>
            <a:endParaRPr lang="da-DK" dirty="0"/>
          </a:p>
          <a:p>
            <a:pPr marL="0" indent="0">
              <a:buNone/>
            </a:pPr>
            <a:r>
              <a:rPr lang="da-DK" b="1" dirty="0"/>
              <a:t>Dagens program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Runde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Støtte og opbakning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Vægt og nikotin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Nikotinstop og motion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5263C-E9A2-954E-B313-53BA8B0702BF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678062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Støtte og opbakning</a:t>
            </a:r>
          </a:p>
          <a:p>
            <a:endParaRPr lang="da-DK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Hvor og hvornår har du brug for støtte?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Hvor kan du hente den støtte og opbakning, du har behov for?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5263C-E9A2-954E-B313-53BA8B0702BF}" type="slidenum">
              <a:rPr lang="da-DK" smtClean="0"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746917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Vægt og nikotinstop</a:t>
            </a:r>
          </a:p>
          <a:p>
            <a:endParaRPr lang="da-DK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Oplever du, at din vægt er steget eller dit tøj strammer?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Hvad spiser du til morgenmad?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Hvad spiser du mellem måltiderne?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Er der vaner, du vil lave om på?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5263C-E9A2-954E-B313-53BA8B0702BF}" type="slidenum">
              <a:rPr lang="da-DK" smtClean="0"/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52134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Motivation</a:t>
            </a:r>
          </a:p>
          <a:p>
            <a:endParaRPr lang="da-DK" dirty="0"/>
          </a:p>
          <a:p>
            <a:pPr marL="0" indent="0">
              <a:buNone/>
            </a:pPr>
            <a:r>
              <a:rPr lang="da-DK" dirty="0"/>
              <a:t>På en skala fra 1-10 hvor 10 er højest og 1er lavest: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Hvor vigtigt er det for dig at  stoppe med at bruge cigaretter eller nikotin?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Hvor stor tiltro har du til, at det vil lykkes for dig ?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5263C-E9A2-954E-B313-53BA8B0702BF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951662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01C21-892D-F22E-CF33-986BA3A46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5378D0D0-C297-84D4-1778-9097683742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41A3F2A-A3F2-4281-9398-63ED83C729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Nikotinstop og motion</a:t>
            </a:r>
          </a:p>
          <a:p>
            <a:endParaRPr lang="da-DK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Bevæger du dig dagligt?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Hvordan kan du evt. bevæge dig mere?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Har du tidligere gået til motion? Kunne du tænke dig at gøre det igen?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C8CE1A3-4523-BAC5-64FF-FC28EAF7B9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5263C-E9A2-954E-B313-53BA8B0702BF}" type="slidenum">
              <a:rPr lang="da-DK" smtClean="0"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883860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2FB30-76F3-346C-FF07-D04F29714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D0A55F0-AEE1-50D4-B09B-416CA8CB35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D74F4C10-8809-B4BB-48A8-4656A43661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b="1" dirty="0"/>
              <a:t>6. mødegang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957A8D3-65AD-2E27-0C9F-B6F133DFAE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5263C-E9A2-954E-B313-53BA8B0702BF}" type="slidenum">
              <a:rPr lang="da-DK" smtClean="0"/>
              <a:t>31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505337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Velkommen</a:t>
            </a:r>
          </a:p>
          <a:p>
            <a:endParaRPr lang="da-DK" b="1" dirty="0"/>
          </a:p>
          <a:p>
            <a:pPr marL="0" indent="0">
              <a:buNone/>
            </a:pPr>
            <a:r>
              <a:rPr lang="da-DK" b="1" dirty="0"/>
              <a:t>Dagens program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Runde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Fordele ved nikotinstop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Fastholdelse af nikotinstop og plan for udtrapning?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Afrunding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5263C-E9A2-954E-B313-53BA8B0702BF}" type="slidenum">
              <a:rPr lang="da-DK" smtClean="0"/>
              <a:t>32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022430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Fordele ved nikotinstop</a:t>
            </a:r>
          </a:p>
          <a:p>
            <a:endParaRPr lang="da-DK" b="1" dirty="0"/>
          </a:p>
          <a:p>
            <a:pPr marL="0" indent="0">
              <a:buNone/>
            </a:pPr>
            <a:r>
              <a:rPr lang="da-DK" dirty="0"/>
              <a:t>Fordele ved ryge - og nikotinstop kan være: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mindre stress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bedre blodomløb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smukkere hud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bedre økonomi.</a:t>
            </a:r>
          </a:p>
          <a:p>
            <a:pPr marL="0" indent="0">
              <a:buNone/>
            </a:pPr>
            <a:r>
              <a:rPr lang="da-DK" dirty="0"/>
              <a:t>Hvilke fordele er vigtige for dig?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5263C-E9A2-954E-B313-53BA8B0702BF}" type="slidenum">
              <a:rPr lang="da-DK" smtClean="0"/>
              <a:t>33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864866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Fastholdelse</a:t>
            </a:r>
          </a:p>
          <a:p>
            <a:endParaRPr lang="da-DK" b="1" dirty="0"/>
          </a:p>
          <a:p>
            <a:pPr marL="0" indent="0">
              <a:buNone/>
            </a:pPr>
            <a:r>
              <a:rPr lang="da-DK" dirty="0"/>
              <a:t>Hold fast i din vigtige beslutning! </a:t>
            </a:r>
          </a:p>
          <a:p>
            <a:pPr marL="0" indent="0">
              <a:buNone/>
            </a:pPr>
            <a:r>
              <a:rPr lang="da-DK" dirty="0"/>
              <a:t>Dine våben er dine gode erfaringer og redskaber. </a:t>
            </a:r>
          </a:p>
          <a:p>
            <a:pPr marL="0" indent="0">
              <a:buNone/>
            </a:pPr>
            <a:r>
              <a:rPr lang="da-DK" dirty="0"/>
              <a:t>"Brug dit skjold ”når det er svært til bryllupper, Eid, familieferie, begravelse  andre svære situationer.</a:t>
            </a:r>
          </a:p>
          <a:p>
            <a:pPr marL="0" indent="0">
              <a:buNone/>
            </a:pPr>
            <a:r>
              <a:rPr lang="da-DK" i="1" dirty="0"/>
              <a:t>Hold ud, hold fast og stå fast på din beslutning om at være røg- og nikotinfri.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5263C-E9A2-954E-B313-53BA8B0702BF}" type="slidenum">
              <a:rPr lang="da-DK" smtClean="0"/>
              <a:t>34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212823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1" dirty="0"/>
              <a:t>Afrunding</a:t>
            </a:r>
          </a:p>
          <a:p>
            <a:endParaRPr lang="da-DK" sz="1200" b="1" dirty="0"/>
          </a:p>
          <a:p>
            <a:r>
              <a:rPr lang="da-DK" sz="1200" b="1" dirty="0"/>
              <a:t>Tillykke</a:t>
            </a:r>
            <a:endParaRPr lang="da-DK" sz="1200" dirty="0"/>
          </a:p>
          <a:p>
            <a:r>
              <a:rPr lang="da-DK" sz="1200" b="1" dirty="0"/>
              <a:t>Røg- og nikotinfrit liv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5263C-E9A2-954E-B313-53BA8B0702BF}" type="slidenum">
              <a:rPr lang="da-DK" smtClean="0"/>
              <a:t>35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80109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Opmærksomhedspunkter ved ryge- og nikotinstop </a:t>
            </a:r>
          </a:p>
          <a:p>
            <a:endParaRPr lang="da-DK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Hvad vil det betyde for mig og min familie, at jeg stopper 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Kan jeg forbyde gæster at ryge i mit hjem?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Hvordan kan jeg høfligt og respektfuldt sige ” Nej tak” til cigaretter eller nikotin?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5263C-E9A2-954E-B313-53BA8B0702BF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18691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Fakta om Nikotin </a:t>
            </a:r>
          </a:p>
          <a:p>
            <a:endParaRPr lang="da-DK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Vandpiberygning er det samme som at ryge !!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Nikotinprodukter som fx </a:t>
            </a:r>
            <a:r>
              <a:rPr lang="da-DK" dirty="0" err="1"/>
              <a:t>Puff</a:t>
            </a:r>
            <a:r>
              <a:rPr lang="da-DK" dirty="0"/>
              <a:t> Bars, nikotinposer/snus og E-cigaretter er ikke godkendt til ryge - og nikotinstop!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Medicinsk nikotin eller receptpligtig rygestopmedicin kan støtte dit ryge- og nikotin stop!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5263C-E9A2-954E-B313-53BA8B0702BF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28684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1. mødegang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5263C-E9A2-954E-B313-53BA8B0702BF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34203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Velkommen</a:t>
            </a:r>
          </a:p>
          <a:p>
            <a:endParaRPr lang="da-DK" dirty="0"/>
          </a:p>
          <a:p>
            <a:pPr marL="0" indent="0">
              <a:buNone/>
            </a:pPr>
            <a:r>
              <a:rPr lang="da-DK" b="1" dirty="0"/>
              <a:t>Dagens program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Mine veje til nikotinfrihed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Kom godt i gang herunder din stopdato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Nikotinafhængighed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Nikotins påvirkning af hjernen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5263C-E9A2-954E-B313-53BA8B0702BF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94616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Kom godt i gang</a:t>
            </a:r>
          </a:p>
          <a:p>
            <a:endParaRPr lang="da-DK" dirty="0"/>
          </a:p>
          <a:p>
            <a:pPr marL="0" indent="0">
              <a:buNone/>
            </a:pPr>
            <a:r>
              <a:rPr lang="da-DK" dirty="0"/>
              <a:t>Hvilke fordele er der for dig, hvis du ikke er afhængig af at ryge eller bruge nikotin: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Bedre økonomi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Bedre helbred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Bedre udseende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God rollemodel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Andet?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5263C-E9A2-954E-B313-53BA8B0702BF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828227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Mine veje til nikotinfrihed</a:t>
            </a:r>
          </a:p>
          <a:p>
            <a:endParaRPr lang="da-DK" dirty="0"/>
          </a:p>
          <a:p>
            <a:pPr marL="0" indent="0">
              <a:buNone/>
            </a:pPr>
            <a:r>
              <a:rPr lang="da-DK" dirty="0"/>
              <a:t>Der er mange veje, der fører til ryge- og nikotinfrihed.</a:t>
            </a:r>
          </a:p>
          <a:p>
            <a:pPr marL="0" indent="0">
              <a:buNone/>
            </a:pPr>
            <a:r>
              <a:rPr lang="da-DK" dirty="0"/>
              <a:t> </a:t>
            </a:r>
          </a:p>
          <a:p>
            <a:pPr marL="0" indent="0">
              <a:buNone/>
            </a:pPr>
            <a:r>
              <a:rPr lang="da-DK" dirty="0"/>
              <a:t>For nogen er vejen kort, for andre  er den meget lang eller den kan være fyldt med omveje. </a:t>
            </a:r>
          </a:p>
          <a:p>
            <a:pPr marL="0" indent="0">
              <a:buNone/>
            </a:pPr>
            <a:r>
              <a:rPr lang="da-DK" dirty="0"/>
              <a:t>I skal nok nå i mål!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5263C-E9A2-954E-B313-53BA8B0702BF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90683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83D65C9-BC70-CC0D-D7CB-6AD32D3102C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678826" y="0"/>
            <a:ext cx="5513174" cy="6858000"/>
          </a:xfrm>
          <a:prstGeom prst="rect">
            <a:avLst/>
          </a:prstGeom>
          <a:gradFill flip="none" rotWithShape="1">
            <a:gsLst>
              <a:gs pos="17000">
                <a:schemeClr val="bg1"/>
              </a:gs>
              <a:gs pos="71000">
                <a:srgbClr val="4DBFB8">
                  <a:alpha val="19949"/>
                </a:srgbClr>
              </a:gs>
              <a:gs pos="80000">
                <a:srgbClr val="4DBFB8">
                  <a:alpha val="26921"/>
                </a:srgbClr>
              </a:gs>
              <a:gs pos="97000">
                <a:srgbClr val="4DBFB8">
                  <a:alpha val="39407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DAF5FE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3D79E56-7BBD-B0BE-A689-4D56211D1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5110" y="765619"/>
            <a:ext cx="4913247" cy="142770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1" i="0">
                <a:solidFill>
                  <a:srgbClr val="4DBFB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301820FC-CB69-E18C-9382-7C2FCE581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5110" y="2367971"/>
            <a:ext cx="4913246" cy="3592363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735590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83D65C9-BC70-CC0D-D7CB-6AD32D3102CF}"/>
              </a:ext>
            </a:extLst>
          </p:cNvPr>
          <p:cNvSpPr>
            <a:spLocks/>
          </p:cNvSpPr>
          <p:nvPr userDrawn="1"/>
        </p:nvSpPr>
        <p:spPr>
          <a:xfrm>
            <a:off x="0" y="203887"/>
            <a:ext cx="5766307" cy="6654113"/>
          </a:xfrm>
          <a:prstGeom prst="rect">
            <a:avLst/>
          </a:prstGeom>
          <a:gradFill flip="none" rotWithShape="1">
            <a:gsLst>
              <a:gs pos="75000">
                <a:schemeClr val="bg1"/>
              </a:gs>
              <a:gs pos="80000">
                <a:srgbClr val="EABA59">
                  <a:alpha val="8000"/>
                </a:srgbClr>
              </a:gs>
              <a:gs pos="92000">
                <a:srgbClr val="EABA59">
                  <a:alpha val="46000"/>
                </a:srgbClr>
              </a:gs>
              <a:gs pos="100000">
                <a:srgbClr val="EABA59">
                  <a:alpha val="82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DAF5FE"/>
              </a:solidFill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4EA9BCC2-DCC1-A612-55DE-4A237C1CA7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929" y="765619"/>
            <a:ext cx="4913247" cy="142770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1" i="0">
                <a:solidFill>
                  <a:srgbClr val="EABA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5" name="Undertitel 2">
            <a:extLst>
              <a:ext uri="{FF2B5EF4-FFF2-40B4-BE49-F238E27FC236}">
                <a16:creationId xmlns:a16="http://schemas.microsoft.com/office/drawing/2014/main" id="{FEFF2804-5F90-2514-27E1-E68FC21255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929" y="2367971"/>
            <a:ext cx="4913246" cy="3592363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187078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83D65C9-BC70-CC0D-D7CB-6AD32D3102CF}"/>
              </a:ext>
            </a:extLst>
          </p:cNvPr>
          <p:cNvSpPr>
            <a:spLocks/>
          </p:cNvSpPr>
          <p:nvPr userDrawn="1"/>
        </p:nvSpPr>
        <p:spPr>
          <a:xfrm>
            <a:off x="0" y="203887"/>
            <a:ext cx="5766307" cy="6654113"/>
          </a:xfrm>
          <a:prstGeom prst="rect">
            <a:avLst/>
          </a:prstGeom>
          <a:gradFill flip="none" rotWithShape="1">
            <a:gsLst>
              <a:gs pos="75000">
                <a:schemeClr val="bg1"/>
              </a:gs>
              <a:gs pos="80000">
                <a:srgbClr val="EABA59">
                  <a:alpha val="8000"/>
                </a:srgbClr>
              </a:gs>
              <a:gs pos="92000">
                <a:srgbClr val="EABA59">
                  <a:alpha val="46000"/>
                </a:srgbClr>
              </a:gs>
              <a:gs pos="100000">
                <a:srgbClr val="EABA59">
                  <a:alpha val="82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DAF5FE"/>
              </a:solidFill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4EA9BCC2-DCC1-A612-55DE-4A237C1CA7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929" y="765619"/>
            <a:ext cx="4386599" cy="142770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 b="1" i="0">
                <a:solidFill>
                  <a:srgbClr val="EABA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5" name="Undertitel 2">
            <a:extLst>
              <a:ext uri="{FF2B5EF4-FFF2-40B4-BE49-F238E27FC236}">
                <a16:creationId xmlns:a16="http://schemas.microsoft.com/office/drawing/2014/main" id="{FEFF2804-5F90-2514-27E1-E68FC21255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929" y="2367971"/>
            <a:ext cx="4386599" cy="3592363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4069764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83D65C9-BC70-CC0D-D7CB-6AD32D3102C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678826" y="0"/>
            <a:ext cx="5513174" cy="6858000"/>
          </a:xfrm>
          <a:prstGeom prst="rect">
            <a:avLst/>
          </a:prstGeom>
          <a:gradFill flip="none" rotWithShape="1">
            <a:gsLst>
              <a:gs pos="17000">
                <a:schemeClr val="bg1"/>
              </a:gs>
              <a:gs pos="71000">
                <a:srgbClr val="C26D9F">
                  <a:alpha val="15000"/>
                </a:srgbClr>
              </a:gs>
              <a:gs pos="80000">
                <a:srgbClr val="C26D9F">
                  <a:alpha val="15000"/>
                </a:srgbClr>
              </a:gs>
              <a:gs pos="97000">
                <a:srgbClr val="C26D9F">
                  <a:alpha val="38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DAF5FE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3D79E56-7BBD-B0BE-A689-4D56211D1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5110" y="765619"/>
            <a:ext cx="4913247" cy="142770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1" i="0">
                <a:solidFill>
                  <a:srgbClr val="C26D9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301820FC-CB69-E18C-9382-7C2FCE581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5110" y="2367971"/>
            <a:ext cx="4913246" cy="3592363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445697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19C35CF5-FC4D-D1C3-EA06-585EFBF56CB1}"/>
              </a:ext>
            </a:extLst>
          </p:cNvPr>
          <p:cNvSpPr/>
          <p:nvPr userDrawn="1"/>
        </p:nvSpPr>
        <p:spPr>
          <a:xfrm rot="10800000">
            <a:off x="1" y="0"/>
            <a:ext cx="5513174" cy="6858000"/>
          </a:xfrm>
          <a:prstGeom prst="rect">
            <a:avLst/>
          </a:prstGeom>
          <a:gradFill flip="none" rotWithShape="1">
            <a:gsLst>
              <a:gs pos="17000">
                <a:schemeClr val="bg1"/>
              </a:gs>
              <a:gs pos="71000">
                <a:srgbClr val="C26D9F">
                  <a:alpha val="15000"/>
                </a:srgbClr>
              </a:gs>
              <a:gs pos="80000">
                <a:srgbClr val="C26D9F">
                  <a:alpha val="15000"/>
                </a:srgbClr>
              </a:gs>
              <a:gs pos="97000">
                <a:srgbClr val="C26D9F">
                  <a:alpha val="38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DAF5FE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3D79E56-7BBD-B0BE-A689-4D56211D1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929" y="765619"/>
            <a:ext cx="4913247" cy="142770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1" i="0">
                <a:solidFill>
                  <a:srgbClr val="C26D9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301820FC-CB69-E18C-9382-7C2FCE581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929" y="2367971"/>
            <a:ext cx="4913246" cy="3592363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925312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hvid, design&#10;&#10;AI-genereret indhold kan være ukorrekt.">
            <a:extLst>
              <a:ext uri="{FF2B5EF4-FFF2-40B4-BE49-F238E27FC236}">
                <a16:creationId xmlns:a16="http://schemas.microsoft.com/office/drawing/2014/main" id="{E1EDF1CC-6142-381A-FADB-6A7868FD33E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445" y="0"/>
            <a:ext cx="29083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3D79E56-7BBD-B0BE-A689-4D56211D1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929" y="765619"/>
            <a:ext cx="1875047" cy="4921949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1" i="0">
                <a:solidFill>
                  <a:srgbClr val="C26D9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301820FC-CB69-E18C-9382-7C2FCE581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34161" y="2468880"/>
            <a:ext cx="2257910" cy="321868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822881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1B1E4271-215B-F45C-8865-FFA0F7C7D9AB}"/>
              </a:ext>
            </a:extLst>
          </p:cNvPr>
          <p:cNvSpPr>
            <a:spLocks/>
          </p:cNvSpPr>
          <p:nvPr userDrawn="1"/>
        </p:nvSpPr>
        <p:spPr>
          <a:xfrm>
            <a:off x="0" y="203887"/>
            <a:ext cx="5766307" cy="6654113"/>
          </a:xfrm>
          <a:prstGeom prst="rect">
            <a:avLst/>
          </a:prstGeom>
          <a:gradFill flip="none" rotWithShape="1">
            <a:gsLst>
              <a:gs pos="75000">
                <a:schemeClr val="bg1"/>
              </a:gs>
              <a:gs pos="80000">
                <a:srgbClr val="C26D9F">
                  <a:alpha val="26000"/>
                </a:srgbClr>
              </a:gs>
              <a:gs pos="92000">
                <a:srgbClr val="C26D9F">
                  <a:alpha val="47127"/>
                </a:srgbClr>
              </a:gs>
              <a:gs pos="99000">
                <a:srgbClr val="C26D9F">
                  <a:alpha val="84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DAF5FE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3D79E56-7BBD-B0BE-A689-4D56211D1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929" y="765619"/>
            <a:ext cx="4913247" cy="142770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1" i="0">
                <a:solidFill>
                  <a:srgbClr val="C26D9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301820FC-CB69-E18C-9382-7C2FCE581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929" y="2367971"/>
            <a:ext cx="4913246" cy="3592363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4621058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83D65C9-BC70-CC0D-D7CB-6AD32D3102C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678826" y="0"/>
            <a:ext cx="5513174" cy="6858000"/>
          </a:xfrm>
          <a:prstGeom prst="rect">
            <a:avLst/>
          </a:prstGeom>
          <a:gradFill flip="none" rotWithShape="1">
            <a:gsLst>
              <a:gs pos="17000">
                <a:schemeClr val="bg1"/>
              </a:gs>
              <a:gs pos="70000">
                <a:srgbClr val="E58271">
                  <a:alpha val="24780"/>
                </a:srgbClr>
              </a:gs>
              <a:gs pos="79000">
                <a:srgbClr val="E58271">
                  <a:alpha val="34225"/>
                </a:srgbClr>
              </a:gs>
              <a:gs pos="98000">
                <a:srgbClr val="E58271">
                  <a:alpha val="61288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DAF5FE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3D79E56-7BBD-B0BE-A689-4D56211D1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5110" y="765619"/>
            <a:ext cx="4913247" cy="142770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1" i="0">
                <a:solidFill>
                  <a:srgbClr val="E5827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301820FC-CB69-E18C-9382-7C2FCE581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5110" y="2367971"/>
            <a:ext cx="4913246" cy="3592363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4283817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83D65C9-BC70-CC0D-D7CB-6AD32D3102CF}"/>
              </a:ext>
            </a:extLst>
          </p:cNvPr>
          <p:cNvSpPr>
            <a:spLocks/>
          </p:cNvSpPr>
          <p:nvPr userDrawn="1"/>
        </p:nvSpPr>
        <p:spPr>
          <a:xfrm rot="10800000">
            <a:off x="0" y="0"/>
            <a:ext cx="5513174" cy="6858000"/>
          </a:xfrm>
          <a:prstGeom prst="rect">
            <a:avLst/>
          </a:prstGeom>
          <a:gradFill flip="none" rotWithShape="1">
            <a:gsLst>
              <a:gs pos="17000">
                <a:schemeClr val="bg1"/>
              </a:gs>
              <a:gs pos="70000">
                <a:srgbClr val="E58271">
                  <a:alpha val="24780"/>
                </a:srgbClr>
              </a:gs>
              <a:gs pos="79000">
                <a:srgbClr val="E58271">
                  <a:alpha val="34225"/>
                </a:srgbClr>
              </a:gs>
              <a:gs pos="98000">
                <a:srgbClr val="E58271">
                  <a:alpha val="61288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DAF5FE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3D79E56-7BBD-B0BE-A689-4D56211D1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927" y="765619"/>
            <a:ext cx="4913247" cy="142770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1" i="0">
                <a:solidFill>
                  <a:srgbClr val="E5827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301820FC-CB69-E18C-9382-7C2FCE581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927" y="2367971"/>
            <a:ext cx="4913246" cy="3592363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8586236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1F712047-A8C8-AFCC-F40E-87F533604B9E}"/>
              </a:ext>
            </a:extLst>
          </p:cNvPr>
          <p:cNvSpPr>
            <a:spLocks/>
          </p:cNvSpPr>
          <p:nvPr userDrawn="1"/>
        </p:nvSpPr>
        <p:spPr>
          <a:xfrm>
            <a:off x="0" y="203887"/>
            <a:ext cx="5766307" cy="6654113"/>
          </a:xfrm>
          <a:prstGeom prst="rect">
            <a:avLst/>
          </a:prstGeom>
          <a:gradFill flip="none" rotWithShape="1">
            <a:gsLst>
              <a:gs pos="75000">
                <a:schemeClr val="bg1"/>
              </a:gs>
              <a:gs pos="80000">
                <a:srgbClr val="E58271">
                  <a:alpha val="11000"/>
                </a:srgbClr>
              </a:gs>
              <a:gs pos="92000">
                <a:srgbClr val="E58271">
                  <a:alpha val="52000"/>
                </a:srgbClr>
              </a:gs>
              <a:gs pos="98000">
                <a:srgbClr val="E58271">
                  <a:alpha val="64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DAF5FE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3D79E56-7BBD-B0BE-A689-4D56211D1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927" y="765619"/>
            <a:ext cx="4913247" cy="142770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1" i="0">
                <a:solidFill>
                  <a:srgbClr val="E5827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301820FC-CB69-E18C-9382-7C2FCE581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927" y="2367971"/>
            <a:ext cx="4913246" cy="3592363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5919193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hvid, design&#10;&#10;AI-genereret indhold kan være ukorrekt.">
            <a:extLst>
              <a:ext uri="{FF2B5EF4-FFF2-40B4-BE49-F238E27FC236}">
                <a16:creationId xmlns:a16="http://schemas.microsoft.com/office/drawing/2014/main" id="{D1893C8B-01FE-14EB-3755-0299B2EF59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1203"/>
            <a:ext cx="2580469" cy="688004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3D79E56-7BBD-B0BE-A689-4D56211D1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929" y="765619"/>
            <a:ext cx="1875047" cy="4921949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1" i="0">
                <a:solidFill>
                  <a:srgbClr val="E5827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301820FC-CB69-E18C-9382-7C2FCE581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34161" y="2212848"/>
            <a:ext cx="2257910" cy="3474720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468663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8757F152-A4B3-55A9-DDB2-2D54F27616A5}"/>
              </a:ext>
            </a:extLst>
          </p:cNvPr>
          <p:cNvSpPr/>
          <p:nvPr userDrawn="1"/>
        </p:nvSpPr>
        <p:spPr>
          <a:xfrm rot="10800000">
            <a:off x="1" y="0"/>
            <a:ext cx="5513174" cy="6858000"/>
          </a:xfrm>
          <a:prstGeom prst="rect">
            <a:avLst/>
          </a:prstGeom>
          <a:gradFill flip="none" rotWithShape="1">
            <a:gsLst>
              <a:gs pos="17000">
                <a:schemeClr val="bg1"/>
              </a:gs>
              <a:gs pos="71000">
                <a:srgbClr val="4DBFB8">
                  <a:alpha val="19949"/>
                </a:srgbClr>
              </a:gs>
              <a:gs pos="80000">
                <a:srgbClr val="4DBFB8">
                  <a:alpha val="26921"/>
                </a:srgbClr>
              </a:gs>
              <a:gs pos="97000">
                <a:srgbClr val="4DBFB8">
                  <a:alpha val="39407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DAF5FE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3D79E56-7BBD-B0BE-A689-4D56211D1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929" y="765619"/>
            <a:ext cx="4913247" cy="142770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1" i="0">
                <a:solidFill>
                  <a:srgbClr val="4DBFB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301820FC-CB69-E18C-9382-7C2FCE581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929" y="2367971"/>
            <a:ext cx="4913246" cy="3592363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4326051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83D65C9-BC70-CC0D-D7CB-6AD32D3102C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678826" y="0"/>
            <a:ext cx="5513174" cy="6858000"/>
          </a:xfrm>
          <a:prstGeom prst="rect">
            <a:avLst/>
          </a:prstGeom>
          <a:gradFill flip="none" rotWithShape="1">
            <a:gsLst>
              <a:gs pos="17000">
                <a:schemeClr val="bg1"/>
              </a:gs>
              <a:gs pos="72000">
                <a:srgbClr val="DAF5FE"/>
              </a:gs>
              <a:gs pos="83000">
                <a:srgbClr val="CCEAF3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DAF5FE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3D79E56-7BBD-B0BE-A689-4D56211D1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5110" y="765619"/>
            <a:ext cx="4913247" cy="142770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1" i="0">
                <a:solidFill>
                  <a:srgbClr val="4DB6D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301820FC-CB69-E18C-9382-7C2FCE581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5110" y="2367971"/>
            <a:ext cx="4913246" cy="3592363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934105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3F0284CA-0D4C-6ACF-B12D-D170F4776E72}"/>
              </a:ext>
            </a:extLst>
          </p:cNvPr>
          <p:cNvSpPr/>
          <p:nvPr userDrawn="1"/>
        </p:nvSpPr>
        <p:spPr>
          <a:xfrm rot="10800000">
            <a:off x="0" y="0"/>
            <a:ext cx="5513174" cy="6858000"/>
          </a:xfrm>
          <a:prstGeom prst="rect">
            <a:avLst/>
          </a:prstGeom>
          <a:gradFill flip="none" rotWithShape="1">
            <a:gsLst>
              <a:gs pos="17000">
                <a:schemeClr val="bg1"/>
              </a:gs>
              <a:gs pos="72000">
                <a:srgbClr val="DAF5FE"/>
              </a:gs>
              <a:gs pos="83000">
                <a:srgbClr val="CCEAF3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DAF5FE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3D79E56-7BBD-B0BE-A689-4D56211D1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927" y="765619"/>
            <a:ext cx="4913247" cy="142770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1" i="0">
                <a:solidFill>
                  <a:srgbClr val="4DB6D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301820FC-CB69-E18C-9382-7C2FCE581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927" y="2367971"/>
            <a:ext cx="4913246" cy="3592363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7263860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hvid, design&#10;&#10;AI-genereret indhold kan være ukorrekt.">
            <a:extLst>
              <a:ext uri="{FF2B5EF4-FFF2-40B4-BE49-F238E27FC236}">
                <a16:creationId xmlns:a16="http://schemas.microsoft.com/office/drawing/2014/main" id="{1E1DBF1F-08F5-8907-273D-D7C0DEE9E59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749" y="-11910"/>
            <a:ext cx="2551814" cy="687765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3D79E56-7BBD-B0BE-A689-4D56211D1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929" y="765619"/>
            <a:ext cx="1979875" cy="4921949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1" i="0">
                <a:solidFill>
                  <a:srgbClr val="4DB6D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301820FC-CB69-E18C-9382-7C2FCE581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34161" y="2212848"/>
            <a:ext cx="2257910" cy="3474720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8353876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5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hvid, design&#10;&#10;AI-genereret indhold kan være ukorrekt.">
            <a:extLst>
              <a:ext uri="{FF2B5EF4-FFF2-40B4-BE49-F238E27FC236}">
                <a16:creationId xmlns:a16="http://schemas.microsoft.com/office/drawing/2014/main" id="{4C72F91B-BB77-4B87-4484-BA52E8795CA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749" y="-11910"/>
            <a:ext cx="2551814" cy="687765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3D79E56-7BBD-B0BE-A689-4D56211D1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929" y="765619"/>
            <a:ext cx="1979875" cy="4921949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1" i="0">
                <a:solidFill>
                  <a:srgbClr val="4DB6D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301820FC-CB69-E18C-9382-7C2FCE581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34161" y="2212848"/>
            <a:ext cx="2257910" cy="3474720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F5D07803-5010-873C-D00C-6B1792973A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9635" y="-54107"/>
            <a:ext cx="6807346" cy="680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0928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hvid, design&#10;&#10;AI-genereret indhold kan være ukorrekt.">
            <a:extLst>
              <a:ext uri="{FF2B5EF4-FFF2-40B4-BE49-F238E27FC236}">
                <a16:creationId xmlns:a16="http://schemas.microsoft.com/office/drawing/2014/main" id="{6F75A00C-EC36-B675-06D9-63ADD5CAF66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749" y="-11910"/>
            <a:ext cx="2551814" cy="6877659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762949BE-AF86-E9D4-9616-016EB0119B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2848" y="-340560"/>
            <a:ext cx="7398285" cy="739828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3D79E56-7BBD-B0BE-A689-4D56211D1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929" y="765619"/>
            <a:ext cx="1979875" cy="4921949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1" i="0">
                <a:solidFill>
                  <a:srgbClr val="4DB6D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301820FC-CB69-E18C-9382-7C2FCE581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34161" y="2212848"/>
            <a:ext cx="2257910" cy="3474720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0736194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309B5752-9BC8-05B2-4845-46C02C503AB1}"/>
              </a:ext>
            </a:extLst>
          </p:cNvPr>
          <p:cNvSpPr/>
          <p:nvPr userDrawn="1"/>
        </p:nvSpPr>
        <p:spPr>
          <a:xfrm>
            <a:off x="0" y="203887"/>
            <a:ext cx="5766307" cy="6654113"/>
          </a:xfrm>
          <a:prstGeom prst="rect">
            <a:avLst/>
          </a:prstGeom>
          <a:gradFill flip="none" rotWithShape="1">
            <a:gsLst>
              <a:gs pos="75000">
                <a:schemeClr val="bg1"/>
              </a:gs>
              <a:gs pos="79000">
                <a:srgbClr val="DAF5FE"/>
              </a:gs>
              <a:gs pos="90000">
                <a:srgbClr val="4DB6D7">
                  <a:alpha val="15966"/>
                </a:srgbClr>
              </a:gs>
              <a:gs pos="100000">
                <a:srgbClr val="4DB6D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DAF5FE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3D79E56-7BBD-B0BE-A689-4D56211D1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927" y="765619"/>
            <a:ext cx="4913247" cy="142770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1" i="0">
                <a:solidFill>
                  <a:srgbClr val="4DB6D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301820FC-CB69-E18C-9382-7C2FCE581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927" y="2367971"/>
            <a:ext cx="4913246" cy="3592363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1087866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83D65C9-BC70-CC0D-D7CB-6AD32D3102C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678826" y="0"/>
            <a:ext cx="5513174" cy="6858000"/>
          </a:xfrm>
          <a:prstGeom prst="rect">
            <a:avLst/>
          </a:prstGeom>
          <a:gradFill flip="none" rotWithShape="1">
            <a:gsLst>
              <a:gs pos="17000">
                <a:schemeClr val="bg1"/>
              </a:gs>
              <a:gs pos="71000">
                <a:srgbClr val="916D5F">
                  <a:alpha val="25000"/>
                </a:srgbClr>
              </a:gs>
              <a:gs pos="81000">
                <a:srgbClr val="916D5F">
                  <a:alpha val="30499"/>
                </a:srgbClr>
              </a:gs>
              <a:gs pos="96000">
                <a:srgbClr val="916D5F">
                  <a:alpha val="4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DAF5FE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3D79E56-7BBD-B0BE-A689-4D56211D1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5110" y="765619"/>
            <a:ext cx="4913247" cy="142770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1" i="0">
                <a:solidFill>
                  <a:srgbClr val="916D5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301820FC-CB69-E18C-9382-7C2FCE581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5110" y="2367971"/>
            <a:ext cx="4913246" cy="3592363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6656993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83D65C9-BC70-CC0D-D7CB-6AD32D3102CF}"/>
              </a:ext>
            </a:extLst>
          </p:cNvPr>
          <p:cNvSpPr>
            <a:spLocks/>
          </p:cNvSpPr>
          <p:nvPr userDrawn="1"/>
        </p:nvSpPr>
        <p:spPr>
          <a:xfrm rot="10800000">
            <a:off x="0" y="0"/>
            <a:ext cx="5513174" cy="6858000"/>
          </a:xfrm>
          <a:prstGeom prst="rect">
            <a:avLst/>
          </a:prstGeom>
          <a:gradFill flip="none" rotWithShape="1">
            <a:gsLst>
              <a:gs pos="17000">
                <a:schemeClr val="bg1"/>
              </a:gs>
              <a:gs pos="71000">
                <a:srgbClr val="916D5F">
                  <a:alpha val="25000"/>
                </a:srgbClr>
              </a:gs>
              <a:gs pos="81000">
                <a:srgbClr val="916D5F">
                  <a:alpha val="30499"/>
                </a:srgbClr>
              </a:gs>
              <a:gs pos="96000">
                <a:srgbClr val="916D5F">
                  <a:alpha val="4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DAF5FE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3D79E56-7BBD-B0BE-A689-4D56211D1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927" y="765619"/>
            <a:ext cx="4913247" cy="142770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1" i="0">
                <a:solidFill>
                  <a:srgbClr val="916D5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301820FC-CB69-E18C-9382-7C2FCE581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927" y="2367971"/>
            <a:ext cx="4913246" cy="3592363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9353719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689A3095-810A-CCCD-41D7-7BDE23CAB13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03887"/>
            <a:ext cx="5766307" cy="6654113"/>
          </a:xfrm>
          <a:prstGeom prst="rect">
            <a:avLst/>
          </a:prstGeom>
          <a:gradFill flip="none" rotWithShape="1">
            <a:gsLst>
              <a:gs pos="75000">
                <a:schemeClr val="bg1"/>
              </a:gs>
              <a:gs pos="80000">
                <a:srgbClr val="916D5F">
                  <a:alpha val="24464"/>
                </a:srgbClr>
              </a:gs>
              <a:gs pos="91000">
                <a:srgbClr val="916D5F">
                  <a:alpha val="26000"/>
                </a:srgbClr>
              </a:gs>
              <a:gs pos="99000">
                <a:srgbClr val="916D5F">
                  <a:alpha val="64455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DAF5FE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3D79E56-7BBD-B0BE-A689-4D56211D1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927" y="756452"/>
            <a:ext cx="4913247" cy="142770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1" i="0">
                <a:solidFill>
                  <a:srgbClr val="916D5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301820FC-CB69-E18C-9382-7C2FCE581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927" y="2367971"/>
            <a:ext cx="4913246" cy="3592363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329571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BE27D6AD-46F1-F7D9-A508-BA2B4B44B62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68047" y="0"/>
            <a:ext cx="2923953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3D79E56-7BBD-B0BE-A689-4D56211D1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929" y="765619"/>
            <a:ext cx="1875047" cy="4921949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1" i="0">
                <a:solidFill>
                  <a:srgbClr val="916D5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301820FC-CB69-E18C-9382-7C2FCE581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34161" y="765619"/>
            <a:ext cx="2257910" cy="4976813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934558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slør, design&#10;&#10;AI-genereret indhold kan være ukorrekt.">
            <a:extLst>
              <a:ext uri="{FF2B5EF4-FFF2-40B4-BE49-F238E27FC236}">
                <a16:creationId xmlns:a16="http://schemas.microsoft.com/office/drawing/2014/main" id="{81803EA0-B1D6-4F46-78B1-CDE6222251B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54754" y="0"/>
            <a:ext cx="29337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3D79E56-7BBD-B0BE-A689-4D56211D1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929" y="765619"/>
            <a:ext cx="2252999" cy="4921949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1" i="0">
                <a:solidFill>
                  <a:srgbClr val="4DBFB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301820FC-CB69-E18C-9382-7C2FCE581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34161" y="2468880"/>
            <a:ext cx="2257910" cy="321868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8872685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49F73316-477D-B34C-9905-2F50229BE4C1}"/>
              </a:ext>
            </a:extLst>
          </p:cNvPr>
          <p:cNvSpPr/>
          <p:nvPr userDrawn="1"/>
        </p:nvSpPr>
        <p:spPr>
          <a:xfrm>
            <a:off x="-52466" y="0"/>
            <a:ext cx="12296931" cy="6858000"/>
          </a:xfrm>
          <a:prstGeom prst="rect">
            <a:avLst/>
          </a:prstGeom>
          <a:solidFill>
            <a:srgbClr val="EDF9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8" name="Billede 7" descr="Et billede, der indeholder mønster, Turkis/turkisfarvet, kunst, Farverigt&#10;&#10;AI-genereret indhold kan være ukorrekt.">
            <a:extLst>
              <a:ext uri="{FF2B5EF4-FFF2-40B4-BE49-F238E27FC236}">
                <a16:creationId xmlns:a16="http://schemas.microsoft.com/office/drawing/2014/main" id="{09F93716-5C39-FC51-91E2-36681F8623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73" y="2030419"/>
            <a:ext cx="9837502" cy="949217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F00F49D-53CB-17BE-25B0-6E64684A7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5545"/>
            <a:ext cx="10515600" cy="1325563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400" b="1" i="0">
                <a:solidFill>
                  <a:srgbClr val="4DBFB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4675856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49F73316-477D-B34C-9905-2F50229BE4C1}"/>
              </a:ext>
            </a:extLst>
          </p:cNvPr>
          <p:cNvSpPr/>
          <p:nvPr userDrawn="1"/>
        </p:nvSpPr>
        <p:spPr>
          <a:xfrm>
            <a:off x="-52466" y="0"/>
            <a:ext cx="12296931" cy="6858000"/>
          </a:xfrm>
          <a:prstGeom prst="rect">
            <a:avLst/>
          </a:prstGeom>
          <a:solidFill>
            <a:srgbClr val="F7EA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F7EAD1"/>
              </a:solidFill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09F93716-5C39-FC51-91E2-36681F8623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81273" y="2030419"/>
            <a:ext cx="9837501" cy="949217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F00F49D-53CB-17BE-25B0-6E64684A7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5545"/>
            <a:ext cx="10515600" cy="1325563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400" b="1" i="0">
                <a:solidFill>
                  <a:srgbClr val="EABA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2342206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49F73316-477D-B34C-9905-2F50229BE4C1}"/>
              </a:ext>
            </a:extLst>
          </p:cNvPr>
          <p:cNvSpPr/>
          <p:nvPr userDrawn="1"/>
        </p:nvSpPr>
        <p:spPr>
          <a:xfrm>
            <a:off x="-52466" y="0"/>
            <a:ext cx="12296931" cy="6858000"/>
          </a:xfrm>
          <a:prstGeom prst="rect">
            <a:avLst/>
          </a:prstGeom>
          <a:solidFill>
            <a:srgbClr val="EFD3E3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F7EAD1"/>
              </a:solidFill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09F93716-5C39-FC51-91E2-36681F8623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81273" y="2030419"/>
            <a:ext cx="9837501" cy="949217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F00F49D-53CB-17BE-25B0-6E64684A7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5545"/>
            <a:ext cx="10515600" cy="1325563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400" b="1" i="0">
                <a:solidFill>
                  <a:srgbClr val="C26D9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3599628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49F73316-477D-B34C-9905-2F50229BE4C1}"/>
              </a:ext>
            </a:extLst>
          </p:cNvPr>
          <p:cNvSpPr/>
          <p:nvPr userDrawn="1"/>
        </p:nvSpPr>
        <p:spPr>
          <a:xfrm>
            <a:off x="0" y="0"/>
            <a:ext cx="12296931" cy="6858000"/>
          </a:xfrm>
          <a:prstGeom prst="rect">
            <a:avLst/>
          </a:prstGeom>
          <a:solidFill>
            <a:srgbClr val="F9DEDA">
              <a:alpha val="594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F7EAD1"/>
              </a:solidFill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09F93716-5C39-FC51-91E2-36681F8623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81273" y="2030419"/>
            <a:ext cx="9837500" cy="949217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F00F49D-53CB-17BE-25B0-6E64684A7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5545"/>
            <a:ext cx="10515600" cy="1325563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400" b="1" i="0">
                <a:solidFill>
                  <a:srgbClr val="E5827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4395450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49F73316-477D-B34C-9905-2F50229BE4C1}"/>
              </a:ext>
            </a:extLst>
          </p:cNvPr>
          <p:cNvSpPr/>
          <p:nvPr userDrawn="1"/>
        </p:nvSpPr>
        <p:spPr>
          <a:xfrm>
            <a:off x="0" y="0"/>
            <a:ext cx="12296931" cy="6858000"/>
          </a:xfrm>
          <a:prstGeom prst="rect">
            <a:avLst/>
          </a:prstGeom>
          <a:solidFill>
            <a:srgbClr val="DAF5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8" name="Billede 7" descr="Et billede, der indeholder mønster, Turkis/turkisfarvet, kunst, Farverigt&#10;&#10;AI-genereret indhold kan være ukorrekt.">
            <a:extLst>
              <a:ext uri="{FF2B5EF4-FFF2-40B4-BE49-F238E27FC236}">
                <a16:creationId xmlns:a16="http://schemas.microsoft.com/office/drawing/2014/main" id="{09F93716-5C39-FC51-91E2-36681F8623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73" y="2030419"/>
            <a:ext cx="9837502" cy="949217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F00F49D-53CB-17BE-25B0-6E64684A7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5545"/>
            <a:ext cx="10515600" cy="1325563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400" b="1" i="0">
                <a:solidFill>
                  <a:srgbClr val="4DB6D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0840985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49F73316-477D-B34C-9905-2F50229BE4C1}"/>
              </a:ext>
            </a:extLst>
          </p:cNvPr>
          <p:cNvSpPr/>
          <p:nvPr userDrawn="1"/>
        </p:nvSpPr>
        <p:spPr>
          <a:xfrm>
            <a:off x="0" y="0"/>
            <a:ext cx="12296931" cy="6858000"/>
          </a:xfrm>
          <a:prstGeom prst="rect">
            <a:avLst/>
          </a:prstGeom>
          <a:solidFill>
            <a:srgbClr val="916D5F">
              <a:alpha val="3035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F7EAD1"/>
              </a:solidFill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09F93716-5C39-FC51-91E2-36681F8623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81273" y="2030419"/>
            <a:ext cx="9837500" cy="949217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F00F49D-53CB-17BE-25B0-6E64684A7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5545"/>
            <a:ext cx="10515600" cy="1325563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400" b="1" i="0">
                <a:solidFill>
                  <a:srgbClr val="916D5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6266032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25EEC8-51C1-C3F6-9790-54A9F169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BCA10BC-F6E5-B28A-4E05-11E034B8A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09D6054-267A-2DC2-3314-6794BC826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E65F5-9F2C-174C-8F5F-4F59B31C9EE9}" type="datetimeFigureOut">
              <a:rPr lang="da-DK" smtClean="0"/>
              <a:t>25-09-2025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2EF0714-39CF-4A80-ECD5-2742777E5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DCD117A-840A-F907-FD6C-5A6603601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E77B1-71AA-824F-BC5A-5FD07BCA3F3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339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46C34D-183C-B689-8C06-78CF1ADB9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5C664F0-A199-6AF9-4571-7ECF7F184A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298C9DB2-AA12-A651-1C98-C91B935C8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FF5F7604-4DD4-BBDC-EF3E-269C57519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E65F5-9F2C-174C-8F5F-4F59B31C9EE9}" type="datetimeFigureOut">
              <a:rPr lang="da-DK" smtClean="0"/>
              <a:t>25-09-2025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F799C2B-13B7-D227-7081-1104EE013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4CEBC14-D125-B678-A69C-67B77241C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E77B1-71AA-824F-BC5A-5FD07BCA3F3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430432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91212A-55F8-FDDF-A91C-6A52C6909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6A10D28-7281-59BD-9A09-FA50ADFF3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8CF1A003-EB54-66C4-2B23-137436D90D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82C5AFE4-F2AD-1BA6-EBFA-4E00650404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8E8D0609-7685-D472-839F-99629D5C97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ACDB2FAE-8ADF-B27A-2057-DB3C41BCC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E65F5-9F2C-174C-8F5F-4F59B31C9EE9}" type="datetimeFigureOut">
              <a:rPr lang="da-DK" smtClean="0"/>
              <a:t>25-09-2025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DCB016B6-06AC-21C3-9164-0498C4D7F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3A17951B-72D4-E8A8-9636-CB63ACB94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E77B1-71AA-824F-BC5A-5FD07BCA3F3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137508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955170-8AFF-577D-6B07-DE6CDAB34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C2B95FA8-7782-CA54-AD6B-63D6A3A26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E65F5-9F2C-174C-8F5F-4F59B31C9EE9}" type="datetimeFigureOut">
              <a:rPr lang="da-DK" smtClean="0"/>
              <a:t>25-09-2025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8243D357-1B4E-6306-8ECD-0FC9C254D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4D2725DE-61D5-6857-DECD-A6F5B0C60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E77B1-71AA-824F-BC5A-5FD07BCA3F3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57392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4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slør, design&#10;&#10;AI-genereret indhold kan være ukorrekt.">
            <a:extLst>
              <a:ext uri="{FF2B5EF4-FFF2-40B4-BE49-F238E27FC236}">
                <a16:creationId xmlns:a16="http://schemas.microsoft.com/office/drawing/2014/main" id="{8E2EF160-18C2-ABC9-1FEC-49BF209BFEEF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254754" y="0"/>
            <a:ext cx="2933700" cy="6858000"/>
          </a:xfrm>
          <a:prstGeom prst="rect">
            <a:avLst/>
          </a:prstGeom>
        </p:spPr>
      </p:pic>
      <p:pic>
        <p:nvPicPr>
          <p:cNvPr id="5" name="Billede 4" descr="Et billede, der indeholder tegning, skitse, person, dreng&#10;&#10;AI-genereret indhold kan være ukorrekt.">
            <a:extLst>
              <a:ext uri="{FF2B5EF4-FFF2-40B4-BE49-F238E27FC236}">
                <a16:creationId xmlns:a16="http://schemas.microsoft.com/office/drawing/2014/main" id="{0F0D2F17-BD15-0970-0D31-383408310A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998" y="-109728"/>
            <a:ext cx="7418832" cy="741883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3D79E56-7BBD-B0BE-A689-4D56211D1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929" y="765619"/>
            <a:ext cx="2252999" cy="4921949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1" i="0">
                <a:solidFill>
                  <a:srgbClr val="4DBFB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301820FC-CB69-E18C-9382-7C2FCE581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34161" y="2468880"/>
            <a:ext cx="2257910" cy="321868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0675366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63799059-6B25-EB26-FC23-C307A643E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E65F5-9F2C-174C-8F5F-4F59B31C9EE9}" type="datetimeFigureOut">
              <a:rPr lang="da-DK" smtClean="0"/>
              <a:t>25-09-2025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E47394D9-7CEA-EB61-B895-7864D8FE5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256E89C-4E92-955A-D146-62BDDD71A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E77B1-71AA-824F-BC5A-5FD07BCA3F3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542056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582CE5-BE03-FAF7-D5FD-8328D199B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81368E8-DED3-A41C-4514-5323CB713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7395D0B-2458-237C-7EE6-3675AF8A4F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97D500B-81E1-57E1-5696-6F7EF72F0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E65F5-9F2C-174C-8F5F-4F59B31C9EE9}" type="datetimeFigureOut">
              <a:rPr lang="da-DK" smtClean="0"/>
              <a:t>25-09-2025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02342C04-3099-B66F-BD97-31C77B718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0B2B008-5C2A-CA94-18CB-67DEF400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E77B1-71AA-824F-BC5A-5FD07BCA3F3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95449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E28258-E457-3ACF-4EB6-77A4C3DBB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DCFCC99A-D73D-0493-345F-001B0D107A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80A9F78-91C8-1ADE-67C8-FC80E02CB7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B569225-E813-7BB2-B5A4-6625F3296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E65F5-9F2C-174C-8F5F-4F59B31C9EE9}" type="datetimeFigureOut">
              <a:rPr lang="da-DK" smtClean="0"/>
              <a:t>25-09-2025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8952266-A541-27EF-D056-BD45D7067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DB3F92F-E232-D8B5-940A-216E2EF14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E77B1-71AA-824F-BC5A-5FD07BCA3F3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894312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E50D9-C40A-8FA2-18F4-B08D6C829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1BA0C88E-4514-7315-DA32-35EE937856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41394D5-5DB3-5B3E-05D4-908C50759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E65F5-9F2C-174C-8F5F-4F59B31C9EE9}" type="datetimeFigureOut">
              <a:rPr lang="da-DK" smtClean="0"/>
              <a:t>25-09-2025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8536A7A-77B5-9E08-A197-AB25910D7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29FDF9F-CFEE-620A-0926-3A4828790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E77B1-71AA-824F-BC5A-5FD07BCA3F3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868670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675EDF69-E3B2-8D5C-FDA3-90CA76B6B2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83E873B8-320A-01C6-A87B-929A78C8F8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367750B-E5C0-7194-49C2-766D37611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E65F5-9F2C-174C-8F5F-4F59B31C9EE9}" type="datetimeFigureOut">
              <a:rPr lang="da-DK" smtClean="0"/>
              <a:t>25-09-2025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C7CB1CB-7FE6-9357-975B-88B9042F9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81DA35B-2C22-AEC8-1FDC-9EF9A99C2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E77B1-71AA-824F-BC5A-5FD07BCA3F3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792201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21919D-A844-08F5-93D9-2570E022BC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8A2B3407-66A5-C30F-6C7A-F73679542A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560AD7A-1F99-0EB8-6534-AC9F7FAF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79FEA-56A6-4345-A081-F268F3D65F9B}" type="datetimeFigureOut">
              <a:rPr lang="da-DK" smtClean="0"/>
              <a:t>25-09-2025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B609C66-B057-0284-82E3-F50106360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DB977F0-3153-6459-0EFE-C5397647F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D621-A1A7-1947-96A0-F39575DC9F5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619773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A8D74B-2459-04CF-7687-0FCD37566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BC66BA1-074B-D260-D19B-4AD3996656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48F5698-0551-5C87-8163-B453DD9D9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79FEA-56A6-4345-A081-F268F3D65F9B}" type="datetimeFigureOut">
              <a:rPr lang="da-DK" smtClean="0"/>
              <a:t>25-09-2025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99DEC19-CA65-2C4B-80D2-05AD892F2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5BEDE61-5AAD-BB60-2863-4B8FFA00F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D621-A1A7-1947-96A0-F39575DC9F5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619255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B2886A-97F2-AF49-1656-056DCD119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E360CFE-851C-7106-9479-02ABF41F6F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7BB16E6-8FD4-1AB1-D714-BDA2C30B6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79FEA-56A6-4345-A081-F268F3D65F9B}" type="datetimeFigureOut">
              <a:rPr lang="da-DK" smtClean="0"/>
              <a:t>25-09-2025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6C07199-4FBF-43FC-6C01-F60D8B46A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A4C53C6-D4B1-24D0-1256-9A90DAA87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D621-A1A7-1947-96A0-F39575DC9F5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220463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D0A722-FFD5-AC6B-543C-944D3B7B8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D09C780-1AC5-FCFF-8247-D8823ECA37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A970715A-A36D-C0D5-67D5-0AE4EC5CBE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BB6F48EB-2E15-31AC-70E6-2AA2AEC78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79FEA-56A6-4345-A081-F268F3D65F9B}" type="datetimeFigureOut">
              <a:rPr lang="da-DK" smtClean="0"/>
              <a:t>25-09-2025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9BC3121-A04F-B35D-CD51-57218EF99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92D79AF-D790-9102-E1BB-8AF0521D5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D621-A1A7-1947-96A0-F39575DC9F5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437374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F4B6F5-1211-0DF3-557C-D0B26BB5A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D525F1B-D040-95D4-C2E2-AC4652919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B82E20C6-EA2B-F54B-0F0D-C4150023C5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31EA39B-CDF0-D960-4920-1C14A285FF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A29E053B-D617-4868-A7FA-AED6BB0E62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C0C93891-5C25-2E9C-5522-5EB59A4DE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79FEA-56A6-4345-A081-F268F3D65F9B}" type="datetimeFigureOut">
              <a:rPr lang="da-DK" smtClean="0"/>
              <a:t>25-09-2025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10C8E423-75F1-7228-D757-1F2C07AD8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5B574732-65E9-9293-C9CA-9F982BFF8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D621-A1A7-1947-96A0-F39575DC9F5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09919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FB34FADA-614A-8852-6DDF-DDF80C6E582F}"/>
              </a:ext>
            </a:extLst>
          </p:cNvPr>
          <p:cNvSpPr>
            <a:spLocks/>
          </p:cNvSpPr>
          <p:nvPr userDrawn="1"/>
        </p:nvSpPr>
        <p:spPr>
          <a:xfrm>
            <a:off x="0" y="203887"/>
            <a:ext cx="5766307" cy="6654113"/>
          </a:xfrm>
          <a:prstGeom prst="rect">
            <a:avLst/>
          </a:prstGeom>
          <a:gradFill flip="none" rotWithShape="1">
            <a:gsLst>
              <a:gs pos="75000">
                <a:schemeClr val="bg1"/>
              </a:gs>
              <a:gs pos="80000">
                <a:srgbClr val="4DBFB8">
                  <a:alpha val="19000"/>
                </a:srgbClr>
              </a:gs>
              <a:gs pos="92000">
                <a:srgbClr val="4DBFB8">
                  <a:alpha val="51000"/>
                </a:srgbClr>
              </a:gs>
              <a:gs pos="100000">
                <a:srgbClr val="4DBFB8">
                  <a:alpha val="5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DAF5FE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3D79E56-7BBD-B0BE-A689-4D56211D1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929" y="765619"/>
            <a:ext cx="4913247" cy="142770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1" i="0">
                <a:solidFill>
                  <a:srgbClr val="4DBFB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301820FC-CB69-E18C-9382-7C2FCE581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929" y="2367971"/>
            <a:ext cx="4913246" cy="3592363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7279470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A83FCE-2FF5-C234-918D-2DD14BA98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C10DA567-0210-37C3-4F08-6D091E000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79FEA-56A6-4345-A081-F268F3D65F9B}" type="datetimeFigureOut">
              <a:rPr lang="da-DK" smtClean="0"/>
              <a:t>25-09-2025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66644A5-3C56-AF6E-4C31-6DA0297D2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46003991-6665-0A55-CCAA-4A7E21DD9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D621-A1A7-1947-96A0-F39575DC9F5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321636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11510DC9-33D1-110C-1B75-49C50833D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79FEA-56A6-4345-A081-F268F3D65F9B}" type="datetimeFigureOut">
              <a:rPr lang="da-DK" smtClean="0"/>
              <a:t>25-09-2025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25B66B5-7DFD-4540-CC37-DCD624623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B4A1878-1CC3-505E-B92D-8C818E271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D621-A1A7-1947-96A0-F39575DC9F5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666205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51563-B76D-3004-BCA9-4D3342CD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34C492C-D805-C8EA-F2CF-553BF84EE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E5BAA41-0284-7728-9110-BEDAC6634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6572BF1-8F92-B5FA-2D6C-CA014A720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79FEA-56A6-4345-A081-F268F3D65F9B}" type="datetimeFigureOut">
              <a:rPr lang="da-DK" smtClean="0"/>
              <a:t>25-09-2025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08A3F080-A493-3BA1-FFF0-6B5387F0B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2D715489-5EF3-84C5-50D7-DF5AD7F69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D621-A1A7-1947-96A0-F39575DC9F5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64768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F96FDC-2082-171E-5A0C-642807CBE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91E1AB1E-7A9A-F223-2E3E-2519CF368F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44B7E9F-C61F-5072-05A1-57521CD031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2FA72AD2-7C82-CF56-39A4-B6B6B06F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79FEA-56A6-4345-A081-F268F3D65F9B}" type="datetimeFigureOut">
              <a:rPr lang="da-DK" smtClean="0"/>
              <a:t>25-09-2025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56A9DDD6-8D0A-E1DE-79A3-637B7F750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06543FF-EA87-C3D6-A6C5-FF2155072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D621-A1A7-1947-96A0-F39575DC9F5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817100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10FC02-B2D5-4DDC-FA93-7BE0BAD6A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283DE327-3E87-1534-4B0F-EDD218715F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C752FB7-78F0-547E-4611-117D13D26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79FEA-56A6-4345-A081-F268F3D65F9B}" type="datetimeFigureOut">
              <a:rPr lang="da-DK" smtClean="0"/>
              <a:t>25-09-2025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5CA37BC-1666-51CE-3103-5A900F922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2F82CC4-47AE-DB4C-6642-B06F95CD5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D621-A1A7-1947-96A0-F39575DC9F5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634796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58B21700-FC27-C4F9-829A-6ED3913199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38E8196A-2C37-FB2B-E580-F1C09773FB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91B2E9C-841E-E5E1-2A83-C6621D275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79FEA-56A6-4345-A081-F268F3D65F9B}" type="datetimeFigureOut">
              <a:rPr lang="da-DK" smtClean="0"/>
              <a:t>25-09-2025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131576E-9CDD-5C9E-549B-9A1822904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963B887-4903-EBA2-AB4B-2D7D465CA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4D621-A1A7-1947-96A0-F39575DC9F5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2761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slør&#10;&#10;AI-genereret indhold kan være ukorrekt.">
            <a:extLst>
              <a:ext uri="{FF2B5EF4-FFF2-40B4-BE49-F238E27FC236}">
                <a16:creationId xmlns:a16="http://schemas.microsoft.com/office/drawing/2014/main" id="{7A6F6A81-C9B0-9688-0321-9B1C9D8F1FC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03200"/>
            <a:ext cx="5041900" cy="6654800"/>
          </a:xfrm>
          <a:prstGeom prst="rect">
            <a:avLst/>
          </a:prstGeom>
        </p:spPr>
      </p:pic>
      <p:pic>
        <p:nvPicPr>
          <p:cNvPr id="3" name="Billede 2" descr="Et billede, der indeholder slør&#10;&#10;AI-genereret indhold kan være ukorrekt.">
            <a:extLst>
              <a:ext uri="{FF2B5EF4-FFF2-40B4-BE49-F238E27FC236}">
                <a16:creationId xmlns:a16="http://schemas.microsoft.com/office/drawing/2014/main" id="{28C791F7-73C2-04A3-6F3F-D546B5F0D9E8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7150100" y="0"/>
            <a:ext cx="5041900" cy="66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228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 descr="Et billede, der indeholder slør&#10;&#10;AI-genereret indhold kan være ukorrekt.">
            <a:extLst>
              <a:ext uri="{FF2B5EF4-FFF2-40B4-BE49-F238E27FC236}">
                <a16:creationId xmlns:a16="http://schemas.microsoft.com/office/drawing/2014/main" id="{9BDE658F-9FFA-AE16-F3D2-C3F1BA18390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03200"/>
            <a:ext cx="5041900" cy="6654800"/>
          </a:xfrm>
          <a:prstGeom prst="rect">
            <a:avLst/>
          </a:prstGeom>
        </p:spPr>
      </p:pic>
      <p:pic>
        <p:nvPicPr>
          <p:cNvPr id="11" name="Billede 10" descr="Et billede, der indeholder slør&#10;&#10;AI-genereret indhold kan være ukorrekt.">
            <a:extLst>
              <a:ext uri="{FF2B5EF4-FFF2-40B4-BE49-F238E27FC236}">
                <a16:creationId xmlns:a16="http://schemas.microsoft.com/office/drawing/2014/main" id="{BA705641-2E1F-BC33-FF87-21BD08B2132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7150100" y="0"/>
            <a:ext cx="5041900" cy="66548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3D79E56-7BBD-B0BE-A689-4D56211D1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929" y="756452"/>
            <a:ext cx="3185687" cy="246223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1" i="0">
                <a:solidFill>
                  <a:srgbClr val="4DBFB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301820FC-CB69-E18C-9382-7C2FCE581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03977" y="1404803"/>
            <a:ext cx="3185686" cy="6195429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3200" b="0" i="0">
                <a:solidFill>
                  <a:srgbClr val="EABA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806938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83D65C9-BC70-CC0D-D7CB-6AD32D3102C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678826" y="0"/>
            <a:ext cx="5513174" cy="6858000"/>
          </a:xfrm>
          <a:prstGeom prst="rect">
            <a:avLst/>
          </a:prstGeom>
          <a:gradFill flip="none" rotWithShape="1">
            <a:gsLst>
              <a:gs pos="17000">
                <a:schemeClr val="bg1"/>
              </a:gs>
              <a:gs pos="71000">
                <a:srgbClr val="F7EAD1">
                  <a:alpha val="59395"/>
                </a:srgbClr>
              </a:gs>
              <a:gs pos="81000">
                <a:srgbClr val="F1DDB5">
                  <a:alpha val="49960"/>
                </a:srgbClr>
              </a:gs>
              <a:gs pos="99000">
                <a:srgbClr val="EABA59">
                  <a:alpha val="3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DAF5FE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3D79E56-7BBD-B0BE-A689-4D56211D1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99376" y="765619"/>
            <a:ext cx="4498981" cy="142770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1" i="0">
                <a:solidFill>
                  <a:srgbClr val="EABA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301820FC-CB69-E18C-9382-7C2FCE581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99374" y="2367971"/>
            <a:ext cx="4498982" cy="3592363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117523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83D65C9-BC70-CC0D-D7CB-6AD32D3102CF}"/>
              </a:ext>
            </a:extLst>
          </p:cNvPr>
          <p:cNvSpPr>
            <a:spLocks/>
          </p:cNvSpPr>
          <p:nvPr userDrawn="1"/>
        </p:nvSpPr>
        <p:spPr>
          <a:xfrm rot="10800000">
            <a:off x="1" y="0"/>
            <a:ext cx="5513174" cy="6858000"/>
          </a:xfrm>
          <a:prstGeom prst="rect">
            <a:avLst/>
          </a:prstGeom>
          <a:gradFill flip="none" rotWithShape="1">
            <a:gsLst>
              <a:gs pos="17000">
                <a:schemeClr val="bg1"/>
              </a:gs>
              <a:gs pos="71000">
                <a:srgbClr val="F7EAD1">
                  <a:alpha val="59395"/>
                </a:srgbClr>
              </a:gs>
              <a:gs pos="81000">
                <a:srgbClr val="F1DDB5">
                  <a:alpha val="49960"/>
                </a:srgbClr>
              </a:gs>
              <a:gs pos="99000">
                <a:srgbClr val="EABA59">
                  <a:alpha val="3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DAF5FE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3D79E56-7BBD-B0BE-A689-4D56211D1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929" y="765619"/>
            <a:ext cx="4913247" cy="142770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1" i="0">
                <a:solidFill>
                  <a:srgbClr val="EABA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301820FC-CB69-E18C-9382-7C2FCE581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929" y="2367971"/>
            <a:ext cx="4913246" cy="3592363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639767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D43A13F6-7D29-F1ED-9D82-AF7A00892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E2EE5AA-874B-D5D0-1522-97C43A15F8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7C4D97B-11EF-9FFF-A448-06F8A8EB20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3E65F5-9F2C-174C-8F5F-4F59B31C9EE9}" type="datetimeFigureOut">
              <a:rPr lang="da-DK" smtClean="0"/>
              <a:t>25-09-2025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D4F79C2-2B9A-49C6-B69E-6ED8001DD2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311A44A-0DBA-51A1-EEC4-C293206B7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3E77B1-71AA-824F-BC5A-5FD07BCA3F3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92576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81" r:id="rId2"/>
    <p:sldLayoutId id="2147483710" r:id="rId3"/>
    <p:sldLayoutId id="2147483714" r:id="rId4"/>
    <p:sldLayoutId id="2147483682" r:id="rId5"/>
    <p:sldLayoutId id="2147483705" r:id="rId6"/>
    <p:sldLayoutId id="2147483707" r:id="rId7"/>
    <p:sldLayoutId id="2147483671" r:id="rId8"/>
    <p:sldLayoutId id="2147483674" r:id="rId9"/>
    <p:sldLayoutId id="2147483675" r:id="rId10"/>
    <p:sldLayoutId id="2147483711" r:id="rId11"/>
    <p:sldLayoutId id="2147483673" r:id="rId12"/>
    <p:sldLayoutId id="2147483689" r:id="rId13"/>
    <p:sldLayoutId id="2147483706" r:id="rId14"/>
    <p:sldLayoutId id="2147483704" r:id="rId15"/>
    <p:sldLayoutId id="2147483686" r:id="rId16"/>
    <p:sldLayoutId id="2147483702" r:id="rId17"/>
    <p:sldLayoutId id="2147483703" r:id="rId18"/>
    <p:sldLayoutId id="2147483709" r:id="rId19"/>
    <p:sldLayoutId id="2147483669" r:id="rId20"/>
    <p:sldLayoutId id="2147483668" r:id="rId21"/>
    <p:sldLayoutId id="2147483712" r:id="rId22"/>
    <p:sldLayoutId id="2147483715" r:id="rId23"/>
    <p:sldLayoutId id="2147483713" r:id="rId24"/>
    <p:sldLayoutId id="2147483685" r:id="rId25"/>
    <p:sldLayoutId id="2147483678" r:id="rId26"/>
    <p:sldLayoutId id="2147483679" r:id="rId27"/>
    <p:sldLayoutId id="2147483680" r:id="rId28"/>
    <p:sldLayoutId id="2147483708" r:id="rId29"/>
    <p:sldLayoutId id="2147483650" r:id="rId30"/>
    <p:sldLayoutId id="2147483664" r:id="rId31"/>
    <p:sldLayoutId id="2147483665" r:id="rId32"/>
    <p:sldLayoutId id="2147483666" r:id="rId33"/>
    <p:sldLayoutId id="2147483676" r:id="rId34"/>
    <p:sldLayoutId id="2147483677" r:id="rId35"/>
    <p:sldLayoutId id="2147483651" r:id="rId36"/>
    <p:sldLayoutId id="2147483652" r:id="rId37"/>
    <p:sldLayoutId id="2147483653" r:id="rId38"/>
    <p:sldLayoutId id="2147483654" r:id="rId39"/>
    <p:sldLayoutId id="2147483655" r:id="rId40"/>
    <p:sldLayoutId id="2147483656" r:id="rId41"/>
    <p:sldLayoutId id="2147483657" r:id="rId42"/>
    <p:sldLayoutId id="2147483658" r:id="rId43"/>
    <p:sldLayoutId id="2147483659" r:id="rId4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4BD23894-7699-F7F4-8580-4BC378357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18DAFBE-8EA2-81B8-A109-6205050BB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0089820-BF75-B0ED-1044-6678013CF0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A79FEA-56A6-4345-A081-F268F3D65F9B}" type="datetimeFigureOut">
              <a:rPr lang="da-DK" smtClean="0"/>
              <a:t>25-09-2025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18315B0-013D-F4C2-4C55-63825B0871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C1CB1F1-7393-3D08-139C-006A3C07D8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54D621-A1A7-1947-96A0-F39575DC9F5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18288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28C6869F-2CCB-F490-9731-A6EE83BD6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9314" y="380418"/>
            <a:ext cx="6097163" cy="609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76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B33DB6-23CD-194D-257E-51A60DB0CE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Fysisk afhængighed af nikotin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AA3023F-0C8D-A139-270B-8080AFCC97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Start på nikotin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Etableret afhængighed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Nikotinstop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Abstinensperiode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Fri af nikotin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11A28BF7-4D3B-3289-907E-12DED1BAD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00" y="-71282"/>
            <a:ext cx="7119755" cy="711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524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D24E16-4748-CA9C-076B-77611E30B4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929" y="765619"/>
            <a:ext cx="2257910" cy="4921949"/>
          </a:xfrm>
        </p:spPr>
        <p:txBody>
          <a:bodyPr/>
          <a:lstStyle/>
          <a:p>
            <a:r>
              <a:rPr lang="da-DK" dirty="0"/>
              <a:t>Nikotinens virkning i hjernen</a:t>
            </a:r>
          </a:p>
        </p:txBody>
      </p:sp>
      <p:sp>
        <p:nvSpPr>
          <p:cNvPr id="5" name="Undertitel 4">
            <a:extLst>
              <a:ext uri="{FF2B5EF4-FFF2-40B4-BE49-F238E27FC236}">
                <a16:creationId xmlns:a16="http://schemas.microsoft.com/office/drawing/2014/main" id="{27368442-B988-ED94-9198-53CB193DD4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3F631F9D-FB9B-EB5E-BF40-0DB23498B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6661" y="190500"/>
            <a:ext cx="66675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90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BFF68F-845B-0BAC-5287-77D88EB8F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2. mødegang</a:t>
            </a:r>
          </a:p>
        </p:txBody>
      </p:sp>
    </p:spTree>
    <p:extLst>
      <p:ext uri="{BB962C8B-B14F-4D97-AF65-F5344CB8AC3E}">
        <p14:creationId xmlns:p14="http://schemas.microsoft.com/office/powerpoint/2010/main" val="2973186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97831E-EACE-64DC-931F-17B4FB5634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Velkommen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B9A7FE32-F5C2-6744-FAC8-68B9B4073B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b="1" dirty="0"/>
              <a:t>Dagens program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Runde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Fakta om afhængighed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Medicinsk nikotin og stopmedicin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Planlæg de første dage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39057DE3-7FA7-F9CF-A82A-76C9559C4A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4060" y="214901"/>
            <a:ext cx="6377940" cy="637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204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AC474E-58DF-1B1F-CB07-337DC3E536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929" y="765619"/>
            <a:ext cx="2686196" cy="4921949"/>
          </a:xfrm>
        </p:spPr>
        <p:txBody>
          <a:bodyPr/>
          <a:lstStyle/>
          <a:p>
            <a:r>
              <a:rPr lang="da-DK" dirty="0"/>
              <a:t>Fakta om afhængighed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A2B62937-6972-9913-F759-8346FA1A7D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34161" y="1151724"/>
            <a:ext cx="2257910" cy="4535843"/>
          </a:xfrm>
        </p:spPr>
        <p:txBody>
          <a:bodyPr>
            <a:normAutofit fontScale="85000" lnSpcReduction="20000"/>
          </a:bodyPr>
          <a:lstStyle/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a-DK" dirty="0"/>
              <a:t>Biologisk afhængighed gør, at du reagerer med abstinenser, når receptorerne i hjernen ikke får nikotin.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a-DK" dirty="0"/>
              <a:t>Psykologisk afhængighed gør at følelser som fx. glæde, sorg og vrede kan udløse nikotintrang.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a-DK" dirty="0"/>
              <a:t>Ved social afhængighed kan du  få nikotintrang, når du er sammen med andre rygere eller brugere af nikotin.</a:t>
            </a:r>
          </a:p>
        </p:txBody>
      </p:sp>
    </p:spTree>
    <p:extLst>
      <p:ext uri="{BB962C8B-B14F-4D97-AF65-F5344CB8AC3E}">
        <p14:creationId xmlns:p14="http://schemas.microsoft.com/office/powerpoint/2010/main" val="3014253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CC596D-83AE-A545-5922-5059B62237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Skyld og skam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8A3F090C-7957-E931-F7E1-D3885A1266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5110" y="2193324"/>
            <a:ext cx="4913246" cy="3767010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da-DK" dirty="0"/>
              <a:t>At være ryger eller bruge nikotin kan være forbundet med skyld, skam og manglende respekt.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a-DK" dirty="0"/>
              <a:t>Hvordan kan jeg sige, at der ikke må ryges i mit hjem?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a-DK" dirty="0"/>
              <a:t>Hvordan håndterer jeg at være stoppet med at ryge eller bruge nikotin i situationer, hvor det kan være respektløst at sige ”nej tak” til en cigaret eller vandpibe?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a-DK" dirty="0"/>
              <a:t>Hvor kan jeg hente støtte til mit stop, hvis jeg har røget eller brugt nikotin i hemmelighed?  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9172ECA2-502A-B50E-72C4-8CF7EF581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3166" y="-67767"/>
            <a:ext cx="7135170" cy="713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815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67E2AD-FC9E-ED85-0CA1-F2753D33EC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Medicinsk nikotin og stopmedicin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13D9136-29C3-D66F-DEF6-574A232A29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>
              <a:spcBef>
                <a:spcPts val="0"/>
              </a:spcBef>
              <a:defRPr/>
            </a:pPr>
            <a:r>
              <a:rPr lang="da-DK" dirty="0"/>
              <a:t>Der er 5 gange større chance for at stoppe, hvis du får rådgivning, støtte og bruger medicinsk nikotin eller stopmedicin.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08A23231-4432-832A-BA00-0270FEC407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0500"/>
            <a:ext cx="66675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752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657B7-CC31-1D11-97E4-82CB0091C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7E2EC3-BF25-8A02-C34E-06BB7344D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3. mødegang</a:t>
            </a:r>
          </a:p>
        </p:txBody>
      </p:sp>
    </p:spTree>
    <p:extLst>
      <p:ext uri="{BB962C8B-B14F-4D97-AF65-F5344CB8AC3E}">
        <p14:creationId xmlns:p14="http://schemas.microsoft.com/office/powerpoint/2010/main" val="4263143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50004C-0B96-2F86-AD8B-D0F4013A0D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Velkommen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A517E3D2-EBFD-490C-EB65-B0F0D51E77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b="1" dirty="0"/>
              <a:t>Dagens program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Runde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Abstinenser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Hjælp og støtte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7B309AC4-556F-7127-7953-0CF564B4E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4060" y="214901"/>
            <a:ext cx="6377940" cy="637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9633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0F1071C2-E127-6829-DF70-7D8E1F4DD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3452" y="323996"/>
            <a:ext cx="6309360" cy="63093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38D5B6C-04A5-10FE-2EB0-DB26136B31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929" y="765619"/>
            <a:ext cx="2514746" cy="4921949"/>
          </a:xfrm>
        </p:spPr>
        <p:txBody>
          <a:bodyPr/>
          <a:lstStyle/>
          <a:p>
            <a:r>
              <a:rPr lang="da-DK" dirty="0"/>
              <a:t>Abstinenser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CD112593-8656-0BDF-95E3-DD91B4065A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Hvilke abstinenser har du haft eller mærket?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Hvordan tackler du bedst situationer med abstinenser? </a:t>
            </a:r>
          </a:p>
        </p:txBody>
      </p:sp>
    </p:spTree>
    <p:extLst>
      <p:ext uri="{BB962C8B-B14F-4D97-AF65-F5344CB8AC3E}">
        <p14:creationId xmlns:p14="http://schemas.microsoft.com/office/powerpoint/2010/main" val="3485736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25117-2AEA-9F58-1D0F-66285F3C5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28E552-20C3-B0A9-0CDA-2545B1FCF5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Velkommen og Præsentation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6795E83B-E6C3-085F-325E-BD82D78329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b="1" dirty="0"/>
              <a:t>Dagens program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Velkommen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Præsentation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Tavshedspligt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En god gruppe </a:t>
            </a:r>
            <a:endParaRPr lang="tr-TR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C1167F6C-82BD-EC50-4C47-7D916DBEBD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31284"/>
            <a:ext cx="6103620" cy="610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509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41A109-2192-21C4-A72E-786F5F2080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Hjælp og støtte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EAB17B89-DBC0-B349-BDE7-D7C9F9A2DF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>
              <a:spcBef>
                <a:spcPts val="0"/>
              </a:spcBef>
              <a:defRPr/>
            </a:pPr>
            <a:r>
              <a:rPr lang="da-DK" dirty="0"/>
              <a:t>”Hvem kan hjælpe og støtte dig til at sige ”nej tak” til cigaretter eller nikotin”?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3BB3AD22-BDCB-79B5-7836-DCDB918A2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059"/>
            <a:ext cx="6666046" cy="666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4286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DFD0D-F3A8-7869-31A4-10EA84063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129925-CA09-00E3-3884-828988496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4. mødegang</a:t>
            </a:r>
          </a:p>
        </p:txBody>
      </p:sp>
    </p:spTree>
    <p:extLst>
      <p:ext uri="{BB962C8B-B14F-4D97-AF65-F5344CB8AC3E}">
        <p14:creationId xmlns:p14="http://schemas.microsoft.com/office/powerpoint/2010/main" val="23361101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C35AB9-6F01-E806-2679-71B51DED28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Velkommen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2953A9A1-35AB-6707-618D-5339FDA36E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b="1" dirty="0"/>
              <a:t>Dagens program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Runde siden sidst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Rundt om det gode liv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Nikotinstop og følelser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DF2B2D2E-006F-2649-2D32-725C3327E2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14901"/>
            <a:ext cx="6377940" cy="637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218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055AE0-5F23-AE00-443D-46348F312F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Rundt om det gode liv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E6146FE8-35CA-1842-5E99-5328E3E391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171450" lvl="0" indent="-1714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da-DK" dirty="0"/>
              <a:t>Hvad er et godt liv for dig?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627A0D41-79CE-C8B4-7455-EA0FB7BBC9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2709" y="68580"/>
            <a:ext cx="6720840" cy="672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6340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B08961-8564-1F92-9467-5A48A5AA27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Nikotinstop og følelser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25BA1741-18E4-40E1-64D5-BAB600CBA4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da-DK" dirty="0"/>
              <a:t>I hvilke situationer kan det være særligt svært at undvære cigaretter eller nikotin? 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da-DK" dirty="0"/>
              <a:t>Hvad kan være en hjælpende og konstruktiv måde at håndtere svære følelser på uden at ryge eller bruge nikotin? 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99267229-DDB2-6B63-63F7-E75583F042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25048"/>
            <a:ext cx="6377940" cy="637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016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A6A76EE1-093C-CEAD-8044-45C9B77B8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4798" y="-131398"/>
            <a:ext cx="7120795" cy="712079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BEF6F9C-AE32-3F3D-BC10-45055A07E4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929" y="765619"/>
            <a:ext cx="2543321" cy="4921949"/>
          </a:xfrm>
        </p:spPr>
        <p:txBody>
          <a:bodyPr/>
          <a:lstStyle/>
          <a:p>
            <a:r>
              <a:rPr lang="da-DK" dirty="0"/>
              <a:t>Nikotin og fællesskaber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C5AA23AB-B661-3CC4-3C33-E4B9E2D38E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>
              <a:spcBef>
                <a:spcPts val="0"/>
              </a:spcBef>
              <a:defRPr/>
            </a:pPr>
            <a:r>
              <a:rPr lang="da-DK" dirty="0"/>
              <a:t>Cigaretter og nikotin indgår i mange sociale sammenhænge og fællesskaber.  Hvordan kan jeg undgå at ”komme til at ryge eller tage nikotin”?</a:t>
            </a:r>
          </a:p>
        </p:txBody>
      </p:sp>
    </p:spTree>
    <p:extLst>
      <p:ext uri="{BB962C8B-B14F-4D97-AF65-F5344CB8AC3E}">
        <p14:creationId xmlns:p14="http://schemas.microsoft.com/office/powerpoint/2010/main" val="18680477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463C5-58CB-0F1E-2407-33E2D157B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A2FAB7-505D-3008-A596-9982E7AAE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5. mødegang</a:t>
            </a:r>
          </a:p>
        </p:txBody>
      </p:sp>
    </p:spTree>
    <p:extLst>
      <p:ext uri="{BB962C8B-B14F-4D97-AF65-F5344CB8AC3E}">
        <p14:creationId xmlns:p14="http://schemas.microsoft.com/office/powerpoint/2010/main" val="22429875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405F34-4A4D-FE66-6521-ABAD952214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Velkommen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F738F6D-AF1D-6967-20F4-7153B30AA2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b="1" dirty="0"/>
              <a:t>Dagens program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Runde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Støtte og opbakning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Vægt og nikotin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Nikotinstop og motion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F7628627-A913-FB82-48A4-0B5A470F8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14901"/>
            <a:ext cx="6377940" cy="637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1245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0EC4A7-220A-8A2D-1FE0-AB3599ECBF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Støtte og opbakning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B32B32F4-FCC9-6F19-74EA-B813B02115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Hvor og hvornår har du brug for støtte?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Hvor kan du hente den støtte og opbakning, du har behov for?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B27C2718-B3A7-2D47-93BC-19A79CE86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4060" y="351916"/>
            <a:ext cx="6377940" cy="637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7568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598309-5EEB-7A59-C410-630FF3CF7C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Vægt og nikotinstop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084349B8-744D-2212-4AF7-4851DCFC57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Oplever du, at din vægt er steget eller dit tøj strammer?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Hvad spiser du til morgenmad?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Hvad spiser du mellem måltiderne?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Er der vaner, du vil lave om på?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E15D8E31-43DB-94C3-7A2A-58E645C5FF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0500"/>
            <a:ext cx="66675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997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2E0DFF-312C-6788-D8FC-6D27E9F192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Motivation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8ABC5912-28D3-4850-25B0-9F449FB96B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/>
              <a:t>På en skala fra 1-10 hvor 10 er højest og 1er lavest: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Hvor vigtigt er det for dig at  stoppe med at bruge cigaretter eller nikotin?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Hvor stor tiltro har du til, at det vil lykkes for dig ?</a:t>
            </a:r>
          </a:p>
        </p:txBody>
      </p:sp>
    </p:spTree>
    <p:extLst>
      <p:ext uri="{BB962C8B-B14F-4D97-AF65-F5344CB8AC3E}">
        <p14:creationId xmlns:p14="http://schemas.microsoft.com/office/powerpoint/2010/main" val="26302351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F87F1-3D0F-5487-4161-C82E52F08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E1CFF5-C066-8796-B3D8-351016EBC0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Nikotinstop og motion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E5DDDCED-2578-E7D4-3897-81FF0498A9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Bevæger du dig dagligt?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Hvordan kan du evt. bevæge dig mere?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Har du tidligere gået til motion? Kunne du tænke dig at gøre det igen?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B8B773B3-9B99-6AD3-421E-E2F1798EF8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6913" y="170181"/>
            <a:ext cx="6517638" cy="651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3989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1F6BC-F906-4B00-CC10-B2CBCA371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BF517F-7897-80A6-1251-FFE102B54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6. mødegang</a:t>
            </a:r>
          </a:p>
        </p:txBody>
      </p:sp>
    </p:spTree>
    <p:extLst>
      <p:ext uri="{BB962C8B-B14F-4D97-AF65-F5344CB8AC3E}">
        <p14:creationId xmlns:p14="http://schemas.microsoft.com/office/powerpoint/2010/main" val="15979156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DD3662-CF7D-A8F1-E605-72F626EDE5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Velkommen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AE3CC6BD-0A35-1F10-64AA-8E487D6A7C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b="1" dirty="0"/>
              <a:t>Dagens program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Runde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Fordele ved nikotinstop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Fastholdelse af nikotinstop og plan for udtrapning?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Afrunding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8D302D2D-C851-1FD8-3117-6CD9EF0828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4060" y="214901"/>
            <a:ext cx="6377940" cy="637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1440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D15FFF-FFE8-C6D5-5FB7-2BE1FDF3FB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Fordele ved nikotinstop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AF91CF0-CE36-3636-BBA0-B03F1039EA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a-DK" dirty="0"/>
              <a:t>Fordele ved ryge - og nikotinstop kan være: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mindre stress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bedre blodomløb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smukkere hud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bedre økonomi.</a:t>
            </a:r>
          </a:p>
          <a:p>
            <a:r>
              <a:rPr lang="da-DK" dirty="0"/>
              <a:t>Hvilke fordele er vigtige for dig?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662CDDC9-D8E7-0EAE-B2BA-00BA52DA3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2640" y="274320"/>
            <a:ext cx="6309360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8308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BF2501-16F4-065F-2047-AFE1DD4ADB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Fastholdelse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DC9193F-52E3-1C99-18ED-846B364F50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Hold fast i din vigtige beslutning! </a:t>
            </a:r>
          </a:p>
          <a:p>
            <a:r>
              <a:rPr lang="da-DK" dirty="0"/>
              <a:t>Dine våben er dine gode erfaringer og redskaber. </a:t>
            </a:r>
          </a:p>
          <a:p>
            <a:r>
              <a:rPr lang="da-DK" dirty="0"/>
              <a:t>"Brug dit skjold ”når det er svært til bryllupper, Eid, familieferie, begravelse  andre svære situationer.</a:t>
            </a:r>
          </a:p>
          <a:p>
            <a:r>
              <a:rPr lang="da-DK" i="1" dirty="0"/>
              <a:t>Hold ud, hold fast og stå fast på din beslutning om at være røg- og nikotinfri.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E201929D-E2B1-AF49-A126-66CAEBC47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3175" y="190500"/>
            <a:ext cx="66675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449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A9195F-933B-5952-9B40-D86B7A0D81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Afrunding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88BA7A4E-74CE-C07A-BDC6-CB13FDA626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03977" y="1987570"/>
            <a:ext cx="3185686" cy="6195429"/>
          </a:xfrm>
        </p:spPr>
        <p:txBody>
          <a:bodyPr/>
          <a:lstStyle/>
          <a:p>
            <a:r>
              <a:rPr lang="da-DK" sz="4800" b="1" dirty="0"/>
              <a:t>Tillykke</a:t>
            </a:r>
          </a:p>
          <a:p>
            <a:endParaRPr lang="da-DK" dirty="0"/>
          </a:p>
          <a:p>
            <a:r>
              <a:rPr lang="da-DK" sz="2400" b="1" dirty="0"/>
              <a:t>Røg- og </a:t>
            </a:r>
            <a:br>
              <a:rPr lang="da-DK" sz="2400" b="1" dirty="0"/>
            </a:br>
            <a:r>
              <a:rPr lang="da-DK" sz="2400" b="1" dirty="0"/>
              <a:t>nikotinfrit liv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AA2EA26F-5429-D614-0C7A-6374157C1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5090" y="368189"/>
            <a:ext cx="5933122" cy="593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777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423079-FA04-0C03-CBFC-238EF8EB1A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Opmærksomhedspunkter ved ryge- og nikotinstop </a:t>
            </a:r>
            <a:endParaRPr lang="da-DK" sz="2800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8DD7B015-13EC-FA35-40DC-C5277136BE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Hvad vil det betyde for mig og min familie, at jeg stopper 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Kan jeg forbyde gæster at ryge i mit hjem?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Hvordan kan jeg høfligt og respektfuldt sige ” Nej tak” til cigaretter eller nikotin?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CF1ED32E-3844-71C1-46A0-C79187A211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4500" y="180000"/>
            <a:ext cx="66675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09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D21F93-7FFD-D918-0305-CFD0D87570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Fakta om Nikotin </a:t>
            </a:r>
            <a:endParaRPr lang="tr-TR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0B879E5-33BE-4E32-F716-7DFD89C1C9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Vandpiberygning er det samme som at ryge!!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Nikotinprodukter som fx </a:t>
            </a:r>
            <a:r>
              <a:rPr lang="da-DK" dirty="0" err="1"/>
              <a:t>Puff</a:t>
            </a:r>
            <a:r>
              <a:rPr lang="da-DK" dirty="0"/>
              <a:t> Bars, nikotinposer/snus og E-cigaretter er ikke godkendt til ryge - og nikotinstop!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Medicinsk nikotin eller receptpligtig rygestopmedicin kan støtte dit ryge- og nikotin stop!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92279F13-6D72-6235-3B01-DDAA7F2C4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2081" y="-6952"/>
            <a:ext cx="6969919" cy="696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BA2B6D-25E8-B11B-D58E-F215B9CA8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1. mødegang </a:t>
            </a:r>
          </a:p>
        </p:txBody>
      </p:sp>
    </p:spTree>
    <p:extLst>
      <p:ext uri="{BB962C8B-B14F-4D97-AF65-F5344CB8AC3E}">
        <p14:creationId xmlns:p14="http://schemas.microsoft.com/office/powerpoint/2010/main" val="1657075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D1A573-C10F-B193-9FB8-0C2445B46A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Velkommen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84C64CF-78FB-E5D9-877A-9E255FC55E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b="1" dirty="0"/>
              <a:t>Dagens program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Mine veje til nikotinfrihed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Kom godt i gang herunder din stopdato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Nikotinafhængighed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Nikotins påvirkning af hjernen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D7583745-A502-E416-E49D-6652BD463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14901"/>
            <a:ext cx="6377940" cy="637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50CCBB-E96B-D5FC-88BB-CE1BC89E25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Kom godt i gang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B25C3860-3D49-B963-6E27-D9CCA09ED0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a-DK" dirty="0"/>
              <a:t>Hvilke fordele er der for dig, hvis du ikke er afhængig af at ryge eller bruge nikotin: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Bedre økonomi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Bedre helbred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Bedre udseende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God rollemodel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Andet?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6A774D00-AD44-08F5-F65E-C819659DC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4060" y="240030"/>
            <a:ext cx="6377940" cy="637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033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B5B57F-40EA-C346-31D7-210102B2C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929" y="765619"/>
            <a:ext cx="2629046" cy="4921949"/>
          </a:xfrm>
        </p:spPr>
        <p:txBody>
          <a:bodyPr>
            <a:noAutofit/>
          </a:bodyPr>
          <a:lstStyle/>
          <a:p>
            <a:r>
              <a:rPr lang="da-DK" dirty="0"/>
              <a:t>Mine veje til nikotinfrihed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F19466F-3503-4152-8709-96602A05A3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a-DK" dirty="0"/>
              <a:t>Der er mange veje, der fører til ryge- og nikotinfrihed.</a:t>
            </a:r>
          </a:p>
          <a:p>
            <a:r>
              <a:rPr lang="da-DK" dirty="0"/>
              <a:t>For nogen er vejen kort, for andre  er den meget lang eller den kan være fyldt med omveje. </a:t>
            </a:r>
          </a:p>
          <a:p>
            <a:r>
              <a:rPr lang="da-DK" dirty="0"/>
              <a:t>I skal nok nå i mål!</a:t>
            </a:r>
          </a:p>
        </p:txBody>
      </p:sp>
    </p:spTree>
    <p:extLst>
      <p:ext uri="{BB962C8B-B14F-4D97-AF65-F5344CB8AC3E}">
        <p14:creationId xmlns:p14="http://schemas.microsoft.com/office/powerpoint/2010/main" val="14142974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Brugerdefineret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3B50B1758EB564BB656E5AE2217077D" ma:contentTypeVersion="11" ma:contentTypeDescription="Opret et nyt dokument." ma:contentTypeScope="" ma:versionID="27c46f3815734d9407b4ce47e1772cea">
  <xsd:schema xmlns:xsd="http://www.w3.org/2001/XMLSchema" xmlns:xs="http://www.w3.org/2001/XMLSchema" xmlns:p="http://schemas.microsoft.com/office/2006/metadata/properties" xmlns:ns2="bb34f732-9171-4e88-9924-9a5b5e396c62" xmlns:ns3="5c582d90-be52-4bc6-ae6f-9abbb84ff871" targetNamespace="http://schemas.microsoft.com/office/2006/metadata/properties" ma:root="true" ma:fieldsID="b77052cf330406b2b457f5cbe71b87ed" ns2:_="" ns3:_="">
    <xsd:import namespace="bb34f732-9171-4e88-9924-9a5b5e396c62"/>
    <xsd:import namespace="5c582d90-be52-4bc6-ae6f-9abbb84ff87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34f732-9171-4e88-9924-9a5b5e396c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illedmærker" ma:readOnly="false" ma:fieldId="{5cf76f15-5ced-4ddc-b409-7134ff3c332f}" ma:taxonomyMulti="true" ma:sspId="f06268d8-d7b1-4675-880b-08c8381ce8b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582d90-be52-4bc6-ae6f-9abbb84ff87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c1916a6-6616-493b-848e-c6ce85f7b77f}" ma:internalName="TaxCatchAll" ma:showField="CatchAllData" ma:web="5c582d90-be52-4bc6-ae6f-9abbb84ff87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b34f732-9171-4e88-9924-9a5b5e396c62">
      <Terms xmlns="http://schemas.microsoft.com/office/infopath/2007/PartnerControls"/>
    </lcf76f155ced4ddcb4097134ff3c332f>
    <TaxCatchAll xmlns="5c582d90-be52-4bc6-ae6f-9abbb84ff87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867846D-9BD0-4688-9259-74C17B757A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b34f732-9171-4e88-9924-9a5b5e396c62"/>
    <ds:schemaRef ds:uri="5c582d90-be52-4bc6-ae6f-9abbb84ff87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9FCFC06-A3D9-42E2-AE56-73EAAD1AD0D4}">
  <ds:schemaRefs>
    <ds:schemaRef ds:uri="http://schemas.microsoft.com/office/2006/metadata/properties"/>
    <ds:schemaRef ds:uri="http://schemas.microsoft.com/office/infopath/2007/PartnerControls"/>
    <ds:schemaRef ds:uri="bb34f732-9171-4e88-9924-9a5b5e396c62"/>
    <ds:schemaRef ds:uri="5c582d90-be52-4bc6-ae6f-9abbb84ff871"/>
  </ds:schemaRefs>
</ds:datastoreItem>
</file>

<file path=customXml/itemProps3.xml><?xml version="1.0" encoding="utf-8"?>
<ds:datastoreItem xmlns:ds="http://schemas.openxmlformats.org/officeDocument/2006/customXml" ds:itemID="{EFB17AD8-3F30-4465-9DA3-BC8AFD6445A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1107</TotalTime>
  <Words>1676</Words>
  <Application>Microsoft Office PowerPoint</Application>
  <PresentationFormat>Widescreen</PresentationFormat>
  <Paragraphs>323</Paragraphs>
  <Slides>35</Slides>
  <Notes>35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35</vt:i4>
      </vt:variant>
    </vt:vector>
  </HeadingPairs>
  <TitlesOfParts>
    <vt:vector size="41" baseType="lpstr">
      <vt:lpstr>Aptos</vt:lpstr>
      <vt:lpstr>Aptos Display</vt:lpstr>
      <vt:lpstr>Arial</vt:lpstr>
      <vt:lpstr>Tahoma</vt:lpstr>
      <vt:lpstr>Office-tema</vt:lpstr>
      <vt:lpstr>Brugerdefineret design</vt:lpstr>
      <vt:lpstr>PowerPoint-præsentation</vt:lpstr>
      <vt:lpstr>Velkommen og Præsentation</vt:lpstr>
      <vt:lpstr>Motivation</vt:lpstr>
      <vt:lpstr>Opmærksomhedspunkter ved ryge- og nikotinstop </vt:lpstr>
      <vt:lpstr>Fakta om Nikotin </vt:lpstr>
      <vt:lpstr>1. mødegang </vt:lpstr>
      <vt:lpstr>Velkommen</vt:lpstr>
      <vt:lpstr>Kom godt i gang</vt:lpstr>
      <vt:lpstr>Mine veje til nikotinfrihed</vt:lpstr>
      <vt:lpstr>Fysisk afhængighed af nikotin</vt:lpstr>
      <vt:lpstr>Nikotinens virkning i hjernen</vt:lpstr>
      <vt:lpstr>2. mødegang</vt:lpstr>
      <vt:lpstr>Velkommen</vt:lpstr>
      <vt:lpstr>Fakta om afhængighed</vt:lpstr>
      <vt:lpstr>Skyld og skam</vt:lpstr>
      <vt:lpstr>Medicinsk nikotin og stopmedicin</vt:lpstr>
      <vt:lpstr>3. mødegang</vt:lpstr>
      <vt:lpstr>Velkommen</vt:lpstr>
      <vt:lpstr>Abstinenser</vt:lpstr>
      <vt:lpstr>Hjælp og støtte</vt:lpstr>
      <vt:lpstr>4. mødegang</vt:lpstr>
      <vt:lpstr>Velkommen</vt:lpstr>
      <vt:lpstr>Rundt om det gode liv</vt:lpstr>
      <vt:lpstr>Nikotinstop og følelser</vt:lpstr>
      <vt:lpstr>Nikotin og fællesskaber</vt:lpstr>
      <vt:lpstr>5. mødegang</vt:lpstr>
      <vt:lpstr>Velkommen</vt:lpstr>
      <vt:lpstr>Støtte og opbakning</vt:lpstr>
      <vt:lpstr>Vægt og nikotinstop</vt:lpstr>
      <vt:lpstr>Nikotinstop og motion</vt:lpstr>
      <vt:lpstr>6. mødegang</vt:lpstr>
      <vt:lpstr>Velkommen</vt:lpstr>
      <vt:lpstr>Fordele ved nikotinstop</vt:lpstr>
      <vt:lpstr>Fastholdelse</vt:lpstr>
      <vt:lpstr>Afrunding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Aksel Raahauge Karlsson</dc:creator>
  <cp:lastModifiedBy>Lea Tine Andreasen</cp:lastModifiedBy>
  <cp:revision>42</cp:revision>
  <dcterms:created xsi:type="dcterms:W3CDTF">2025-08-20T08:23:56Z</dcterms:created>
  <dcterms:modified xsi:type="dcterms:W3CDTF">2025-09-25T10:14:11Z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0x01010073B50B1758EB564BB656E5AE2217077D</vt:lpwstr>
  </property>
</Properties>
</file>